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Lst>
  <p:sldSz cy="5143500" cx="9144000"/>
  <p:notesSz cx="6858000" cy="9144000"/>
  <p:embeddedFontLst>
    <p:embeddedFont>
      <p:font typeface="Roboto Thin"/>
      <p:regular r:id="rId100"/>
      <p:bold r:id="rId101"/>
      <p:italic r:id="rId102"/>
      <p:boldItalic r:id="rId103"/>
    </p:embeddedFont>
    <p:embeddedFont>
      <p:font typeface="Roboto Medium"/>
      <p:regular r:id="rId104"/>
      <p:bold r:id="rId105"/>
      <p:italic r:id="rId106"/>
      <p:boldItalic r:id="rId107"/>
    </p:embeddedFont>
    <p:embeddedFont>
      <p:font typeface="Roboto"/>
      <p:regular r:id="rId108"/>
      <p:bold r:id="rId109"/>
      <p:italic r:id="rId110"/>
      <p:boldItalic r:id="rId111"/>
    </p:embeddedFont>
    <p:embeddedFont>
      <p:font typeface="Roboto Light"/>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B63CFEF-3939-4BBB-9645-DE32E5DF0914}">
  <a:tblStyle styleId="{6B63CFEF-3939-4BBB-9645-DE32E5DF09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Medium-boldItalic.fntdata"/><Relationship Id="rId106" Type="http://schemas.openxmlformats.org/officeDocument/2006/relationships/font" Target="fonts/RobotoMedium-italic.fntdata"/><Relationship Id="rId105" Type="http://schemas.openxmlformats.org/officeDocument/2006/relationships/font" Target="fonts/RobotoMedium-bold.fntdata"/><Relationship Id="rId104" Type="http://schemas.openxmlformats.org/officeDocument/2006/relationships/font" Target="fonts/RobotoMedium-regular.fntdata"/><Relationship Id="rId109" Type="http://schemas.openxmlformats.org/officeDocument/2006/relationships/font" Target="fonts/Roboto-bold.fntdata"/><Relationship Id="rId108" Type="http://schemas.openxmlformats.org/officeDocument/2006/relationships/font" Target="fonts/Roboto-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Thin-boldItalic.fntdata"/><Relationship Id="rId102" Type="http://schemas.openxmlformats.org/officeDocument/2006/relationships/font" Target="fonts/RobotoThin-italic.fntdata"/><Relationship Id="rId101" Type="http://schemas.openxmlformats.org/officeDocument/2006/relationships/font" Target="fonts/RobotoThin-bold.fntdata"/><Relationship Id="rId100" Type="http://schemas.openxmlformats.org/officeDocument/2006/relationships/font" Target="fonts/RobotoThin-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5" Type="http://schemas.openxmlformats.org/officeDocument/2006/relationships/font" Target="fonts/RobotoLight-boldItalic.fntdata"/><Relationship Id="rId15" Type="http://schemas.openxmlformats.org/officeDocument/2006/relationships/slide" Target="slides/slide10.xml"/><Relationship Id="rId110" Type="http://schemas.openxmlformats.org/officeDocument/2006/relationships/font" Target="fonts/Roboto-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Light-italic.fntdata"/><Relationship Id="rId18" Type="http://schemas.openxmlformats.org/officeDocument/2006/relationships/slide" Target="slides/slide13.xml"/><Relationship Id="rId113" Type="http://schemas.openxmlformats.org/officeDocument/2006/relationships/font" Target="fonts/RobotoLight-bold.fntdata"/><Relationship Id="rId112" Type="http://schemas.openxmlformats.org/officeDocument/2006/relationships/font" Target="fonts/RobotoLight-regular.fntdata"/><Relationship Id="rId111" Type="http://schemas.openxmlformats.org/officeDocument/2006/relationships/font" Target="fonts/Roboto-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54ab1329f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54ab1329f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g5543952a7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5543952a7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hutterstock_279072509</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5543952a7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5543952a7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5543952a7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5543952a7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5543952a7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5543952a7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was recreated.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7" name="Shape 1157"/>
        <p:cNvGrpSpPr/>
        <p:nvPr/>
      </p:nvGrpSpPr>
      <p:grpSpPr>
        <a:xfrm>
          <a:off x="0" y="0"/>
          <a:ext cx="0" cy="0"/>
          <a:chOff x="0" y="0"/>
          <a:chExt cx="0" cy="0"/>
        </a:xfrm>
      </p:grpSpPr>
      <p:sp>
        <p:nvSpPr>
          <p:cNvPr id="1158" name="Google Shape;1158;g5543952a7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5543952a7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shutterstock_1049641082</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5543952a7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5543952a7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shutterstock_1308705436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5543952a7f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5543952a7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Google Shape;1187;g5543952a7f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5543952a7f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Image was recreated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5543952a7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5543952a7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 from: https://seekingalpha.com/article/4255461-march-new-housing-construction-making-bottom-close-recessionary-levels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5543952a7f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5543952a7f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5543952a7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5543952a7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a:t>
            </a:r>
            <a:r>
              <a:rPr lang="en"/>
              <a:t>1023343447</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g5543952a7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5543952a7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5543952a7f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5543952a7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5543952a7f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5543952a7f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5543952a7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5543952a7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5543952a7f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5543952a7f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0" name="Shape 1320"/>
        <p:cNvGrpSpPr/>
        <p:nvPr/>
      </p:nvGrpSpPr>
      <p:grpSpPr>
        <a:xfrm>
          <a:off x="0" y="0"/>
          <a:ext cx="0" cy="0"/>
          <a:chOff x="0" y="0"/>
          <a:chExt cx="0" cy="0"/>
        </a:xfrm>
      </p:grpSpPr>
      <p:sp>
        <p:nvSpPr>
          <p:cNvPr id="1321" name="Google Shape;1321;g5543952a7f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5543952a7f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6" name="Shape 1356"/>
        <p:cNvGrpSpPr/>
        <p:nvPr/>
      </p:nvGrpSpPr>
      <p:grpSpPr>
        <a:xfrm>
          <a:off x="0" y="0"/>
          <a:ext cx="0" cy="0"/>
          <a:chOff x="0" y="0"/>
          <a:chExt cx="0" cy="0"/>
        </a:xfrm>
      </p:grpSpPr>
      <p:sp>
        <p:nvSpPr>
          <p:cNvPr id="1357" name="Google Shape;1357;g5543952a7f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5543952a7f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2" name="Shape 1392"/>
        <p:cNvGrpSpPr/>
        <p:nvPr/>
      </p:nvGrpSpPr>
      <p:grpSpPr>
        <a:xfrm>
          <a:off x="0" y="0"/>
          <a:ext cx="0" cy="0"/>
          <a:chOff x="0" y="0"/>
          <a:chExt cx="0" cy="0"/>
        </a:xfrm>
      </p:grpSpPr>
      <p:sp>
        <p:nvSpPr>
          <p:cNvPr id="1393" name="Google Shape;1393;g5543952a7f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5543952a7f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5543952a7f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5543952a7f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5543952a7f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5543952a7f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5543952a7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5543952a7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g5543952a7f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5543952a7f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g5543952a7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5543952a7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shutterstock_667830277</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8" name="Shape 1458"/>
        <p:cNvGrpSpPr/>
        <p:nvPr/>
      </p:nvGrpSpPr>
      <p:grpSpPr>
        <a:xfrm>
          <a:off x="0" y="0"/>
          <a:ext cx="0" cy="0"/>
          <a:chOff x="0" y="0"/>
          <a:chExt cx="0" cy="0"/>
        </a:xfrm>
      </p:grpSpPr>
      <p:sp>
        <p:nvSpPr>
          <p:cNvPr id="1459" name="Google Shape;1459;g5543952a7f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5543952a7f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shutterstock_215771662</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6" name="Shape 1466"/>
        <p:cNvGrpSpPr/>
        <p:nvPr/>
      </p:nvGrpSpPr>
      <p:grpSpPr>
        <a:xfrm>
          <a:off x="0" y="0"/>
          <a:ext cx="0" cy="0"/>
          <a:chOff x="0" y="0"/>
          <a:chExt cx="0" cy="0"/>
        </a:xfrm>
      </p:grpSpPr>
      <p:sp>
        <p:nvSpPr>
          <p:cNvPr id="1467" name="Google Shape;1467;g5543952a7f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5543952a7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shutterstock_1191758596</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g5543952a7f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5543952a7f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shutterstock_137111177</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55670eb0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55670eb0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shutterstock_643629568</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55670eb0d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55670eb0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shutterstock_235089946</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g55670eb0d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55670eb0d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g55670eb0d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55670eb0d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Google Shape;1512;g55670eb0d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55670eb0d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g5543952a7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5543952a7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55670eb0d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55670eb0d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hutterstock_468051026</a:t>
            </a:r>
            <a:endParaRPr/>
          </a:p>
          <a:p>
            <a:pPr indent="0" lvl="0" marL="0" rtl="0" algn="l">
              <a:spcBef>
                <a:spcPts val="0"/>
              </a:spcBef>
              <a:spcAft>
                <a:spcPts val="0"/>
              </a:spcAft>
              <a:buNone/>
            </a:pPr>
            <a:r>
              <a:rPr lang="en"/>
              <a:t>shutterstock_441287701</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g55670eb0d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55670eb0d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Google Shape;1549;g55670eb0d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55670eb0d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5" name="Shape 1555"/>
        <p:cNvGrpSpPr/>
        <p:nvPr/>
      </p:nvGrpSpPr>
      <p:grpSpPr>
        <a:xfrm>
          <a:off x="0" y="0"/>
          <a:ext cx="0" cy="0"/>
          <a:chOff x="0" y="0"/>
          <a:chExt cx="0" cy="0"/>
        </a:xfrm>
      </p:grpSpPr>
      <p:sp>
        <p:nvSpPr>
          <p:cNvPr id="1556" name="Google Shape;1556;g558bd3d42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558bd3d42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2" name="Shape 1562"/>
        <p:cNvGrpSpPr/>
        <p:nvPr/>
      </p:nvGrpSpPr>
      <p:grpSpPr>
        <a:xfrm>
          <a:off x="0" y="0"/>
          <a:ext cx="0" cy="0"/>
          <a:chOff x="0" y="0"/>
          <a:chExt cx="0" cy="0"/>
        </a:xfrm>
      </p:grpSpPr>
      <p:sp>
        <p:nvSpPr>
          <p:cNvPr id="1563" name="Google Shape;1563;g55670eb0d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55670eb0d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
            </a:r>
            <a:r>
              <a:rPr lang="en">
                <a:solidFill>
                  <a:schemeClr val="dk1"/>
                </a:solidFill>
              </a:rPr>
              <a:t>hutterstock_468051026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3" name="Shape 1573"/>
        <p:cNvGrpSpPr/>
        <p:nvPr/>
      </p:nvGrpSpPr>
      <p:grpSpPr>
        <a:xfrm>
          <a:off x="0" y="0"/>
          <a:ext cx="0" cy="0"/>
          <a:chOff x="0" y="0"/>
          <a:chExt cx="0" cy="0"/>
        </a:xfrm>
      </p:grpSpPr>
      <p:sp>
        <p:nvSpPr>
          <p:cNvPr id="1574" name="Google Shape;1574;g55670eb0d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55670eb0d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55670eb0d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55670eb0d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55670eb0d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4" name="Google Shape;1594;g55670eb0d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
            </a:r>
            <a:r>
              <a:rPr lang="en">
                <a:solidFill>
                  <a:schemeClr val="dk1"/>
                </a:solidFill>
              </a:rPr>
              <a:t>hutterstock_468051026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55670eb0d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55670eb0d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5" name="Shape 1615"/>
        <p:cNvGrpSpPr/>
        <p:nvPr/>
      </p:nvGrpSpPr>
      <p:grpSpPr>
        <a:xfrm>
          <a:off x="0" y="0"/>
          <a:ext cx="0" cy="0"/>
          <a:chOff x="0" y="0"/>
          <a:chExt cx="0" cy="0"/>
        </a:xfrm>
      </p:grpSpPr>
      <p:sp>
        <p:nvSpPr>
          <p:cNvPr id="1616" name="Google Shape;1616;g55670eb0d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55670eb0d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5543952a7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5543952a7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shutterstock_196005458</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2" name="Shape 1622"/>
        <p:cNvGrpSpPr/>
        <p:nvPr/>
      </p:nvGrpSpPr>
      <p:grpSpPr>
        <a:xfrm>
          <a:off x="0" y="0"/>
          <a:ext cx="0" cy="0"/>
          <a:chOff x="0" y="0"/>
          <a:chExt cx="0" cy="0"/>
        </a:xfrm>
      </p:grpSpPr>
      <p:sp>
        <p:nvSpPr>
          <p:cNvPr id="1623" name="Google Shape;1623;g55670eb0d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55670eb0d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
            </a:r>
            <a:r>
              <a:rPr lang="en">
                <a:solidFill>
                  <a:schemeClr val="dk1"/>
                </a:solidFill>
              </a:rPr>
              <a:t>hutterstock_468051026</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3" name="Shape 1633"/>
        <p:cNvGrpSpPr/>
        <p:nvPr/>
      </p:nvGrpSpPr>
      <p:grpSpPr>
        <a:xfrm>
          <a:off x="0" y="0"/>
          <a:ext cx="0" cy="0"/>
          <a:chOff x="0" y="0"/>
          <a:chExt cx="0" cy="0"/>
        </a:xfrm>
      </p:grpSpPr>
      <p:sp>
        <p:nvSpPr>
          <p:cNvPr id="1634" name="Google Shape;1634;g55670eb0d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55670eb0d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4" name="Shape 1644"/>
        <p:cNvGrpSpPr/>
        <p:nvPr/>
      </p:nvGrpSpPr>
      <p:grpSpPr>
        <a:xfrm>
          <a:off x="0" y="0"/>
          <a:ext cx="0" cy="0"/>
          <a:chOff x="0" y="0"/>
          <a:chExt cx="0" cy="0"/>
        </a:xfrm>
      </p:grpSpPr>
      <p:sp>
        <p:nvSpPr>
          <p:cNvPr id="1645" name="Google Shape;1645;g55670eb0df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55670eb0d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558bd3d42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558bd3d42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8" name="Shape 1658"/>
        <p:cNvGrpSpPr/>
        <p:nvPr/>
      </p:nvGrpSpPr>
      <p:grpSpPr>
        <a:xfrm>
          <a:off x="0" y="0"/>
          <a:ext cx="0" cy="0"/>
          <a:chOff x="0" y="0"/>
          <a:chExt cx="0" cy="0"/>
        </a:xfrm>
      </p:grpSpPr>
      <p:sp>
        <p:nvSpPr>
          <p:cNvPr id="1659" name="Google Shape;1659;g558bd3d42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558bd3d42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 from Yelp considered “low-risk”</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558bd3d42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558bd3d42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558bd3d42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558bd3d42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Logos</a:t>
            </a:r>
            <a:r>
              <a:rPr lang="en">
                <a:solidFill>
                  <a:schemeClr val="dk1"/>
                </a:solidFill>
              </a:rPr>
              <a:t> considered “low-risk”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Google Shape;1694;g558bd3d4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558bd3d4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558bd3d42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558bd3d42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8" name="Shape 1718"/>
        <p:cNvGrpSpPr/>
        <p:nvPr/>
      </p:nvGrpSpPr>
      <p:grpSpPr>
        <a:xfrm>
          <a:off x="0" y="0"/>
          <a:ext cx="0" cy="0"/>
          <a:chOff x="0" y="0"/>
          <a:chExt cx="0" cy="0"/>
        </a:xfrm>
      </p:grpSpPr>
      <p:sp>
        <p:nvSpPr>
          <p:cNvPr id="1719" name="Google Shape;1719;g558bd3d42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558bd3d42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5543952a7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5543952a7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shutterstock_746652745</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9" name="Shape 1729"/>
        <p:cNvGrpSpPr/>
        <p:nvPr/>
      </p:nvGrpSpPr>
      <p:grpSpPr>
        <a:xfrm>
          <a:off x="0" y="0"/>
          <a:ext cx="0" cy="0"/>
          <a:chOff x="0" y="0"/>
          <a:chExt cx="0" cy="0"/>
        </a:xfrm>
      </p:grpSpPr>
      <p:sp>
        <p:nvSpPr>
          <p:cNvPr id="1730" name="Google Shape;1730;g558bd3d42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1" name="Google Shape;1731;g558bd3d42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9" name="Shape 1749"/>
        <p:cNvGrpSpPr/>
        <p:nvPr/>
      </p:nvGrpSpPr>
      <p:grpSpPr>
        <a:xfrm>
          <a:off x="0" y="0"/>
          <a:ext cx="0" cy="0"/>
          <a:chOff x="0" y="0"/>
          <a:chExt cx="0" cy="0"/>
        </a:xfrm>
      </p:grpSpPr>
      <p:sp>
        <p:nvSpPr>
          <p:cNvPr id="1750" name="Google Shape;1750;g558bd3d42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558bd3d42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6" name="Shape 1756"/>
        <p:cNvGrpSpPr/>
        <p:nvPr/>
      </p:nvGrpSpPr>
      <p:grpSpPr>
        <a:xfrm>
          <a:off x="0" y="0"/>
          <a:ext cx="0" cy="0"/>
          <a:chOff x="0" y="0"/>
          <a:chExt cx="0" cy="0"/>
        </a:xfrm>
      </p:grpSpPr>
      <p:sp>
        <p:nvSpPr>
          <p:cNvPr id="1757" name="Google Shape;1757;g558bd3d42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558bd3d42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g558bd3d42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558bd3d42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0" name="Shape 1790"/>
        <p:cNvGrpSpPr/>
        <p:nvPr/>
      </p:nvGrpSpPr>
      <p:grpSpPr>
        <a:xfrm>
          <a:off x="0" y="0"/>
          <a:ext cx="0" cy="0"/>
          <a:chOff x="0" y="0"/>
          <a:chExt cx="0" cy="0"/>
        </a:xfrm>
      </p:grpSpPr>
      <p:sp>
        <p:nvSpPr>
          <p:cNvPr id="1791" name="Google Shape;1791;g558bd3d42e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558bd3d42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g558bd3d42e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558bd3d42e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8" name="Shape 1808"/>
        <p:cNvGrpSpPr/>
        <p:nvPr/>
      </p:nvGrpSpPr>
      <p:grpSpPr>
        <a:xfrm>
          <a:off x="0" y="0"/>
          <a:ext cx="0" cy="0"/>
          <a:chOff x="0" y="0"/>
          <a:chExt cx="0" cy="0"/>
        </a:xfrm>
      </p:grpSpPr>
      <p:sp>
        <p:nvSpPr>
          <p:cNvPr id="1809" name="Google Shape;1809;g558bd3d42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558bd3d42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6" name="Shape 1826"/>
        <p:cNvGrpSpPr/>
        <p:nvPr/>
      </p:nvGrpSpPr>
      <p:grpSpPr>
        <a:xfrm>
          <a:off x="0" y="0"/>
          <a:ext cx="0" cy="0"/>
          <a:chOff x="0" y="0"/>
          <a:chExt cx="0" cy="0"/>
        </a:xfrm>
      </p:grpSpPr>
      <p:sp>
        <p:nvSpPr>
          <p:cNvPr id="1827" name="Google Shape;1827;g558bd3d42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558bd3d42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Google Shape;1834;g558bd3d42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558bd3d42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2" name="Shape 1852"/>
        <p:cNvGrpSpPr/>
        <p:nvPr/>
      </p:nvGrpSpPr>
      <p:grpSpPr>
        <a:xfrm>
          <a:off x="0" y="0"/>
          <a:ext cx="0" cy="0"/>
          <a:chOff x="0" y="0"/>
          <a:chExt cx="0" cy="0"/>
        </a:xfrm>
      </p:grpSpPr>
      <p:sp>
        <p:nvSpPr>
          <p:cNvPr id="1853" name="Google Shape;1853;g558bd3d42e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558bd3d42e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g5543952a7f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5543952a7f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shutterstock_703232770</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2" name="Shape 1862"/>
        <p:cNvGrpSpPr/>
        <p:nvPr/>
      </p:nvGrpSpPr>
      <p:grpSpPr>
        <a:xfrm>
          <a:off x="0" y="0"/>
          <a:ext cx="0" cy="0"/>
          <a:chOff x="0" y="0"/>
          <a:chExt cx="0" cy="0"/>
        </a:xfrm>
      </p:grpSpPr>
      <p:sp>
        <p:nvSpPr>
          <p:cNvPr id="1863" name="Google Shape;1863;g558bd3d42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558bd3d42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2" name="Shape 1872"/>
        <p:cNvGrpSpPr/>
        <p:nvPr/>
      </p:nvGrpSpPr>
      <p:grpSpPr>
        <a:xfrm>
          <a:off x="0" y="0"/>
          <a:ext cx="0" cy="0"/>
          <a:chOff x="0" y="0"/>
          <a:chExt cx="0" cy="0"/>
        </a:xfrm>
      </p:grpSpPr>
      <p:sp>
        <p:nvSpPr>
          <p:cNvPr id="1873" name="Google Shape;1873;g558bd3d42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558bd3d42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4" name="Shape 1884"/>
        <p:cNvGrpSpPr/>
        <p:nvPr/>
      </p:nvGrpSpPr>
      <p:grpSpPr>
        <a:xfrm>
          <a:off x="0" y="0"/>
          <a:ext cx="0" cy="0"/>
          <a:chOff x="0" y="0"/>
          <a:chExt cx="0" cy="0"/>
        </a:xfrm>
      </p:grpSpPr>
      <p:sp>
        <p:nvSpPr>
          <p:cNvPr id="1885" name="Google Shape;1885;g558bd3d42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558bd3d42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1" name="Shape 1891"/>
        <p:cNvGrpSpPr/>
        <p:nvPr/>
      </p:nvGrpSpPr>
      <p:grpSpPr>
        <a:xfrm>
          <a:off x="0" y="0"/>
          <a:ext cx="0" cy="0"/>
          <a:chOff x="0" y="0"/>
          <a:chExt cx="0" cy="0"/>
        </a:xfrm>
      </p:grpSpPr>
      <p:sp>
        <p:nvSpPr>
          <p:cNvPr id="1892" name="Google Shape;1892;g558bd3d42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558bd3d42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0" name="Shape 1900"/>
        <p:cNvGrpSpPr/>
        <p:nvPr/>
      </p:nvGrpSpPr>
      <p:grpSpPr>
        <a:xfrm>
          <a:off x="0" y="0"/>
          <a:ext cx="0" cy="0"/>
          <a:chOff x="0" y="0"/>
          <a:chExt cx="0" cy="0"/>
        </a:xfrm>
      </p:grpSpPr>
      <p:sp>
        <p:nvSpPr>
          <p:cNvPr id="1901" name="Google Shape;1901;g558bd3d42e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2" name="Google Shape;1902;g558bd3d42e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7" name="Shape 1907"/>
        <p:cNvGrpSpPr/>
        <p:nvPr/>
      </p:nvGrpSpPr>
      <p:grpSpPr>
        <a:xfrm>
          <a:off x="0" y="0"/>
          <a:ext cx="0" cy="0"/>
          <a:chOff x="0" y="0"/>
          <a:chExt cx="0" cy="0"/>
        </a:xfrm>
      </p:grpSpPr>
      <p:sp>
        <p:nvSpPr>
          <p:cNvPr id="1908" name="Google Shape;1908;g558bd3d42e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558bd3d42e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558bd3d42e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558bd3d42e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a:t>
            </a:r>
            <a:r>
              <a:rPr lang="en">
                <a:solidFill>
                  <a:schemeClr val="dk1"/>
                </a:solidFill>
              </a:rPr>
              <a:t>hutterstock_468051026</a:t>
            </a:r>
            <a:endParaRPr>
              <a:solidFill>
                <a:schemeClr val="dk1"/>
              </a:solidFill>
            </a:endParaRPr>
          </a:p>
          <a:p>
            <a:pPr indent="0" lvl="0" marL="0" rtl="0" algn="l">
              <a:spcBef>
                <a:spcPts val="0"/>
              </a:spcBef>
              <a:spcAft>
                <a:spcPts val="0"/>
              </a:spcAft>
              <a:buNone/>
            </a:pPr>
            <a:r>
              <a:rPr lang="en">
                <a:solidFill>
                  <a:schemeClr val="dk1"/>
                </a:solidFill>
              </a:rPr>
              <a:t>shutterstock_441287701</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4" name="Shape 1934"/>
        <p:cNvGrpSpPr/>
        <p:nvPr/>
      </p:nvGrpSpPr>
      <p:grpSpPr>
        <a:xfrm>
          <a:off x="0" y="0"/>
          <a:ext cx="0" cy="0"/>
          <a:chOff x="0" y="0"/>
          <a:chExt cx="0" cy="0"/>
        </a:xfrm>
      </p:grpSpPr>
      <p:sp>
        <p:nvSpPr>
          <p:cNvPr id="1935" name="Google Shape;1935;g558bd3d42e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558bd3d42e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Yelp logo</a:t>
            </a:r>
            <a:r>
              <a:rPr lang="en">
                <a:solidFill>
                  <a:schemeClr val="dk1"/>
                </a:solidFill>
              </a:rPr>
              <a:t> considered “low-risk”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9" name="Shape 1949"/>
        <p:cNvGrpSpPr/>
        <p:nvPr/>
      </p:nvGrpSpPr>
      <p:grpSpPr>
        <a:xfrm>
          <a:off x="0" y="0"/>
          <a:ext cx="0" cy="0"/>
          <a:chOff x="0" y="0"/>
          <a:chExt cx="0" cy="0"/>
        </a:xfrm>
      </p:grpSpPr>
      <p:sp>
        <p:nvSpPr>
          <p:cNvPr id="1950" name="Google Shape;1950;g558bd3d42e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558bd3d42e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5" name="Shape 1965"/>
        <p:cNvGrpSpPr/>
        <p:nvPr/>
      </p:nvGrpSpPr>
      <p:grpSpPr>
        <a:xfrm>
          <a:off x="0" y="0"/>
          <a:ext cx="0" cy="0"/>
          <a:chOff x="0" y="0"/>
          <a:chExt cx="0" cy="0"/>
        </a:xfrm>
      </p:grpSpPr>
      <p:sp>
        <p:nvSpPr>
          <p:cNvPr id="1966" name="Google Shape;1966;g558bd3d42e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558bd3d42e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g5543952a7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5543952a7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shutterstock_91508951</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6" name="Shape 1976"/>
        <p:cNvGrpSpPr/>
        <p:nvPr/>
      </p:nvGrpSpPr>
      <p:grpSpPr>
        <a:xfrm>
          <a:off x="0" y="0"/>
          <a:ext cx="0" cy="0"/>
          <a:chOff x="0" y="0"/>
          <a:chExt cx="0" cy="0"/>
        </a:xfrm>
      </p:grpSpPr>
      <p:sp>
        <p:nvSpPr>
          <p:cNvPr id="1977" name="Google Shape;1977;g558bd3d42e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558bd3d42e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3" name="Shape 1983"/>
        <p:cNvGrpSpPr/>
        <p:nvPr/>
      </p:nvGrpSpPr>
      <p:grpSpPr>
        <a:xfrm>
          <a:off x="0" y="0"/>
          <a:ext cx="0" cy="0"/>
          <a:chOff x="0" y="0"/>
          <a:chExt cx="0" cy="0"/>
        </a:xfrm>
      </p:grpSpPr>
      <p:sp>
        <p:nvSpPr>
          <p:cNvPr id="1984" name="Google Shape;1984;g558bd3d42e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558bd3d42e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Yelp logo considered “low-risk”</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3" name="Shape 1993"/>
        <p:cNvGrpSpPr/>
        <p:nvPr/>
      </p:nvGrpSpPr>
      <p:grpSpPr>
        <a:xfrm>
          <a:off x="0" y="0"/>
          <a:ext cx="0" cy="0"/>
          <a:chOff x="0" y="0"/>
          <a:chExt cx="0" cy="0"/>
        </a:xfrm>
      </p:grpSpPr>
      <p:sp>
        <p:nvSpPr>
          <p:cNvPr id="1994" name="Google Shape;1994;g558bd3d42e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5" name="Google Shape;1995;g558bd3d42e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hutterstock_78016495</a:t>
            </a:r>
            <a:endParaRPr/>
          </a:p>
          <a:p>
            <a:pPr indent="0" lvl="0" marL="0" rtl="0" algn="l">
              <a:spcBef>
                <a:spcPts val="0"/>
              </a:spcBef>
              <a:spcAft>
                <a:spcPts val="0"/>
              </a:spcAft>
              <a:buNone/>
            </a:pPr>
            <a:r>
              <a:rPr lang="en"/>
              <a:t>shutterstock_234673435.</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3" name="Shape 2003"/>
        <p:cNvGrpSpPr/>
        <p:nvPr/>
      </p:nvGrpSpPr>
      <p:grpSpPr>
        <a:xfrm>
          <a:off x="0" y="0"/>
          <a:ext cx="0" cy="0"/>
          <a:chOff x="0" y="0"/>
          <a:chExt cx="0" cy="0"/>
        </a:xfrm>
      </p:grpSpPr>
      <p:sp>
        <p:nvSpPr>
          <p:cNvPr id="2004" name="Google Shape;2004;g558bd3d42e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558bd3d42e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shutterstock_244454620</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2" name="Shape 2012"/>
        <p:cNvGrpSpPr/>
        <p:nvPr/>
      </p:nvGrpSpPr>
      <p:grpSpPr>
        <a:xfrm>
          <a:off x="0" y="0"/>
          <a:ext cx="0" cy="0"/>
          <a:chOff x="0" y="0"/>
          <a:chExt cx="0" cy="0"/>
        </a:xfrm>
      </p:grpSpPr>
      <p:sp>
        <p:nvSpPr>
          <p:cNvPr id="2013" name="Google Shape;2013;g558bd3d42e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4" name="Google Shape;2014;g558bd3d42e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9" name="Shape 2019"/>
        <p:cNvGrpSpPr/>
        <p:nvPr/>
      </p:nvGrpSpPr>
      <p:grpSpPr>
        <a:xfrm>
          <a:off x="0" y="0"/>
          <a:ext cx="0" cy="0"/>
          <a:chOff x="0" y="0"/>
          <a:chExt cx="0" cy="0"/>
        </a:xfrm>
      </p:grpSpPr>
      <p:sp>
        <p:nvSpPr>
          <p:cNvPr id="2020" name="Google Shape;2020;g558bd3d42e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1" name="Google Shape;2021;g558bd3d42e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558bd3d42e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558bd3d42e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9" name="Shape 2039"/>
        <p:cNvGrpSpPr/>
        <p:nvPr/>
      </p:nvGrpSpPr>
      <p:grpSpPr>
        <a:xfrm>
          <a:off x="0" y="0"/>
          <a:ext cx="0" cy="0"/>
          <a:chOff x="0" y="0"/>
          <a:chExt cx="0" cy="0"/>
        </a:xfrm>
      </p:grpSpPr>
      <p:sp>
        <p:nvSpPr>
          <p:cNvPr id="2040" name="Google Shape;2040;g558bd3d42e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1" name="Google Shape;2041;g558bd3d42e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6" name="Shape 2046"/>
        <p:cNvGrpSpPr/>
        <p:nvPr/>
      </p:nvGrpSpPr>
      <p:grpSpPr>
        <a:xfrm>
          <a:off x="0" y="0"/>
          <a:ext cx="0" cy="0"/>
          <a:chOff x="0" y="0"/>
          <a:chExt cx="0" cy="0"/>
        </a:xfrm>
      </p:grpSpPr>
      <p:sp>
        <p:nvSpPr>
          <p:cNvPr id="2047" name="Google Shape;2047;g558bd3d42e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558bd3d42e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1" name="Shape 2111"/>
        <p:cNvGrpSpPr/>
        <p:nvPr/>
      </p:nvGrpSpPr>
      <p:grpSpPr>
        <a:xfrm>
          <a:off x="0" y="0"/>
          <a:ext cx="0" cy="0"/>
          <a:chOff x="0" y="0"/>
          <a:chExt cx="0" cy="0"/>
        </a:xfrm>
      </p:grpSpPr>
      <p:sp>
        <p:nvSpPr>
          <p:cNvPr id="2112" name="Google Shape;2112;g558bd3d42e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558bd3d42e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5543952a7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5543952a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shutterstock_787784326</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9" name="Shape 2119"/>
        <p:cNvGrpSpPr/>
        <p:nvPr/>
      </p:nvGrpSpPr>
      <p:grpSpPr>
        <a:xfrm>
          <a:off x="0" y="0"/>
          <a:ext cx="0" cy="0"/>
          <a:chOff x="0" y="0"/>
          <a:chExt cx="0" cy="0"/>
        </a:xfrm>
      </p:grpSpPr>
      <p:sp>
        <p:nvSpPr>
          <p:cNvPr id="2120" name="Google Shape;2120;g558bd3d42e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558bd3d42e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9" name="Shape 2149"/>
        <p:cNvGrpSpPr/>
        <p:nvPr/>
      </p:nvGrpSpPr>
      <p:grpSpPr>
        <a:xfrm>
          <a:off x="0" y="0"/>
          <a:ext cx="0" cy="0"/>
          <a:chOff x="0" y="0"/>
          <a:chExt cx="0" cy="0"/>
        </a:xfrm>
      </p:grpSpPr>
      <p:sp>
        <p:nvSpPr>
          <p:cNvPr id="2150" name="Google Shape;2150;g558bd3d42e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1" name="Google Shape;2151;g558bd3d42e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5" name="Shape 2155"/>
        <p:cNvGrpSpPr/>
        <p:nvPr/>
      </p:nvGrpSpPr>
      <p:grpSpPr>
        <a:xfrm>
          <a:off x="0" y="0"/>
          <a:ext cx="0" cy="0"/>
          <a:chOff x="0" y="0"/>
          <a:chExt cx="0" cy="0"/>
        </a:xfrm>
      </p:grpSpPr>
      <p:sp>
        <p:nvSpPr>
          <p:cNvPr id="2156" name="Google Shape;2156;g558bd3d42e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558bd3d42e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2" name="Shape 2162"/>
        <p:cNvGrpSpPr/>
        <p:nvPr/>
      </p:nvGrpSpPr>
      <p:grpSpPr>
        <a:xfrm>
          <a:off x="0" y="0"/>
          <a:ext cx="0" cy="0"/>
          <a:chOff x="0" y="0"/>
          <a:chExt cx="0" cy="0"/>
        </a:xfrm>
      </p:grpSpPr>
      <p:sp>
        <p:nvSpPr>
          <p:cNvPr id="2163" name="Google Shape;2163;g58c164585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58c164585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4" name="Shape 2174"/>
        <p:cNvGrpSpPr/>
        <p:nvPr/>
      </p:nvGrpSpPr>
      <p:grpSpPr>
        <a:xfrm>
          <a:off x="0" y="0"/>
          <a:ext cx="0" cy="0"/>
          <a:chOff x="0" y="0"/>
          <a:chExt cx="0" cy="0"/>
        </a:xfrm>
      </p:grpSpPr>
      <p:sp>
        <p:nvSpPr>
          <p:cNvPr id="2175" name="Google Shape;2175;g558bd3d42e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6" name="Google Shape;2176;g558bd3d42e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9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2.png"/><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 Id="rId4"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5.png"/><Relationship Id="rId6" Type="http://schemas.openxmlformats.org/officeDocument/2006/relationships/image" Target="../media/image3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1.png"/><Relationship Id="rId4" Type="http://schemas.openxmlformats.org/officeDocument/2006/relationships/image" Target="../media/image48.png"/><Relationship Id="rId5" Type="http://schemas.openxmlformats.org/officeDocument/2006/relationships/image" Target="../media/image4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64.png"/><Relationship Id="rId7" Type="http://schemas.openxmlformats.org/officeDocument/2006/relationships/image" Target="../media/image5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 Id="rId3" Type="http://schemas.openxmlformats.org/officeDocument/2006/relationships/image" Target="../media/image53.png"/><Relationship Id="rId4" Type="http://schemas.openxmlformats.org/officeDocument/2006/relationships/image" Target="../media/image50.png"/><Relationship Id="rId5" Type="http://schemas.openxmlformats.org/officeDocument/2006/relationships/image" Target="../media/image58.png"/><Relationship Id="rId6" Type="http://schemas.openxmlformats.org/officeDocument/2006/relationships/image" Target="../media/image54.png"/><Relationship Id="rId7" Type="http://schemas.openxmlformats.org/officeDocument/2006/relationships/image" Target="../media/image5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60.png"/><Relationship Id="rId4" Type="http://schemas.openxmlformats.org/officeDocument/2006/relationships/image" Target="../media/image66.png"/><Relationship Id="rId5"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67.png"/><Relationship Id="rId6" Type="http://schemas.openxmlformats.org/officeDocument/2006/relationships/image" Target="../media/image62.png"/><Relationship Id="rId7" Type="http://schemas.openxmlformats.org/officeDocument/2006/relationships/image" Target="../media/image63.png"/><Relationship Id="rId8" Type="http://schemas.openxmlformats.org/officeDocument/2006/relationships/image" Target="../media/image6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68.png"/><Relationship Id="rId4" Type="http://schemas.openxmlformats.org/officeDocument/2006/relationships/image" Target="../media/image83.png"/><Relationship Id="rId5" Type="http://schemas.openxmlformats.org/officeDocument/2006/relationships/image" Target="../media/image71.png"/><Relationship Id="rId6" Type="http://schemas.openxmlformats.org/officeDocument/2006/relationships/image" Target="../media/image75.png"/><Relationship Id="rId7" Type="http://schemas.openxmlformats.org/officeDocument/2006/relationships/image" Target="../media/image84.png"/><Relationship Id="rId8" Type="http://schemas.openxmlformats.org/officeDocument/2006/relationships/image" Target="../media/image7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72.png"/><Relationship Id="rId4" Type="http://schemas.openxmlformats.org/officeDocument/2006/relationships/image" Target="../media/image76.png"/><Relationship Id="rId5" Type="http://schemas.openxmlformats.org/officeDocument/2006/relationships/image" Target="../media/image77.png"/><Relationship Id="rId6" Type="http://schemas.openxmlformats.org/officeDocument/2006/relationships/image" Target="../media/image8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92.png"/><Relationship Id="rId4" Type="http://schemas.openxmlformats.org/officeDocument/2006/relationships/image" Target="../media/image81.png"/><Relationship Id="rId9" Type="http://schemas.openxmlformats.org/officeDocument/2006/relationships/image" Target="../media/image90.png"/><Relationship Id="rId5" Type="http://schemas.openxmlformats.org/officeDocument/2006/relationships/image" Target="../media/image85.png"/><Relationship Id="rId6" Type="http://schemas.openxmlformats.org/officeDocument/2006/relationships/image" Target="../media/image87.png"/><Relationship Id="rId7" Type="http://schemas.openxmlformats.org/officeDocument/2006/relationships/image" Target="../media/image86.png"/><Relationship Id="rId8" Type="http://schemas.openxmlformats.org/officeDocument/2006/relationships/image" Target="../media/image8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6.png"/><Relationship Id="rId3" Type="http://schemas.openxmlformats.org/officeDocument/2006/relationships/image" Target="../media/image89.png"/><Relationship Id="rId4" Type="http://schemas.openxmlformats.org/officeDocument/2006/relationships/image" Target="../media/image93.png"/><Relationship Id="rId9" Type="http://schemas.openxmlformats.org/officeDocument/2006/relationships/image" Target="../media/image94.png"/><Relationship Id="rId5" Type="http://schemas.openxmlformats.org/officeDocument/2006/relationships/image" Target="../media/image91.png"/><Relationship Id="rId6" Type="http://schemas.openxmlformats.org/officeDocument/2006/relationships/image" Target="../media/image99.png"/><Relationship Id="rId7" Type="http://schemas.openxmlformats.org/officeDocument/2006/relationships/image" Target="../media/image95.png"/><Relationship Id="rId8" Type="http://schemas.openxmlformats.org/officeDocument/2006/relationships/image" Target="../media/image9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0.png"/><Relationship Id="rId3" Type="http://schemas.openxmlformats.org/officeDocument/2006/relationships/image" Target="../media/image10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image" Target="../media/image1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 Id="rId3" Type="http://schemas.openxmlformats.org/officeDocument/2006/relationships/image" Target="../media/image10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85" name="Shape 85"/>
        <p:cNvGrpSpPr/>
        <p:nvPr/>
      </p:nvGrpSpPr>
      <p:grpSpPr>
        <a:xfrm>
          <a:off x="0" y="0"/>
          <a:ext cx="0" cy="0"/>
          <a:chOff x="0" y="0"/>
          <a:chExt cx="0" cy="0"/>
        </a:xfrm>
      </p:grpSpPr>
      <p:pic>
        <p:nvPicPr>
          <p:cNvPr id="86" name="Google Shape;86;p1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87" name="Google Shape;87;p1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89" name="Google Shape;89;p1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 name="Google Shape;92;p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93" name="Google Shape;93;p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4" name="Google Shape;94;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95" name="Shape 95"/>
        <p:cNvGrpSpPr/>
        <p:nvPr/>
      </p:nvGrpSpPr>
      <p:grpSpPr>
        <a:xfrm>
          <a:off x="0" y="0"/>
          <a:ext cx="0" cy="0"/>
          <a:chOff x="0" y="0"/>
          <a:chExt cx="0" cy="0"/>
        </a:xfrm>
      </p:grpSpPr>
      <p:pic>
        <p:nvPicPr>
          <p:cNvPr id="96" name="Google Shape;96;p1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7" name="Google Shape;97;p1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 name="Google Shape;98;p1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99" name="Google Shape;99;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1" name="Shape 101"/>
        <p:cNvGrpSpPr/>
        <p:nvPr/>
      </p:nvGrpSpPr>
      <p:grpSpPr>
        <a:xfrm>
          <a:off x="0" y="0"/>
          <a:ext cx="0" cy="0"/>
          <a:chOff x="0" y="0"/>
          <a:chExt cx="0" cy="0"/>
        </a:xfrm>
      </p:grpSpPr>
      <p:pic>
        <p:nvPicPr>
          <p:cNvPr id="102" name="Google Shape;102;p1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3" name="Google Shape;103;p1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1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07" name="Google Shape;107;p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9" name="Google Shape;109;p1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2" name="Google Shape;112;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4" name="Google Shape;114;p1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1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 name="Google Shape;116;p1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7" name="Google Shape;117;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9" name="Google Shape;119;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1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1" name="Shape 121"/>
        <p:cNvGrpSpPr/>
        <p:nvPr/>
      </p:nvGrpSpPr>
      <p:grpSpPr>
        <a:xfrm>
          <a:off x="0" y="0"/>
          <a:ext cx="0" cy="0"/>
          <a:chOff x="0" y="0"/>
          <a:chExt cx="0" cy="0"/>
        </a:xfrm>
      </p:grpSpPr>
      <p:pic>
        <p:nvPicPr>
          <p:cNvPr id="122" name="Google Shape;122;p1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3" name="Google Shape;123;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4" name="Google Shape;124;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5" name="Google Shape;125;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 name="Google Shape;126;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 name="Google Shape;127;p1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8" name="Google Shape;128;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1" name="Shape 131"/>
        <p:cNvGrpSpPr/>
        <p:nvPr/>
      </p:nvGrpSpPr>
      <p:grpSpPr>
        <a:xfrm>
          <a:off x="0" y="0"/>
          <a:ext cx="0" cy="0"/>
          <a:chOff x="0" y="0"/>
          <a:chExt cx="0" cy="0"/>
        </a:xfrm>
      </p:grpSpPr>
      <p:pic>
        <p:nvPicPr>
          <p:cNvPr id="132" name="Google Shape;132;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3" name="Google Shape;133;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 name="Google Shape;134;p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5" name="Google Shape;135;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1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 name="Google Shape;138;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39" name="Google Shape;139;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0" name="Google Shape;140;p1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41" name="Shape 141"/>
        <p:cNvGrpSpPr/>
        <p:nvPr/>
      </p:nvGrpSpPr>
      <p:grpSpPr>
        <a:xfrm>
          <a:off x="0" y="0"/>
          <a:ext cx="0" cy="0"/>
          <a:chOff x="0" y="0"/>
          <a:chExt cx="0" cy="0"/>
        </a:xfrm>
      </p:grpSpPr>
      <p:sp>
        <p:nvSpPr>
          <p:cNvPr id="142" name="Google Shape;142;p1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4" name="Google Shape;144;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6" name="Google Shape;146;p1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1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 name="Google Shape;148;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0" name="Google Shape;150;p1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51" name="Shape 151"/>
        <p:cNvGrpSpPr/>
        <p:nvPr/>
      </p:nvGrpSpPr>
      <p:grpSpPr>
        <a:xfrm>
          <a:off x="0" y="0"/>
          <a:ext cx="0" cy="0"/>
          <a:chOff x="0" y="0"/>
          <a:chExt cx="0" cy="0"/>
        </a:xfrm>
      </p:grpSpPr>
      <p:pic>
        <p:nvPicPr>
          <p:cNvPr id="152" name="Google Shape;152;p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1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1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55" name="Google Shape;15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1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57" name="Google Shape;157;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60" name="Google Shape;16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 name="Google Shape;161;p1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162" name="Shape 162"/>
        <p:cNvGrpSpPr/>
        <p:nvPr/>
      </p:nvGrpSpPr>
      <p:grpSpPr>
        <a:xfrm>
          <a:off x="0" y="0"/>
          <a:ext cx="0" cy="0"/>
          <a:chOff x="0" y="0"/>
          <a:chExt cx="0" cy="0"/>
        </a:xfrm>
      </p:grpSpPr>
      <p:sp>
        <p:nvSpPr>
          <p:cNvPr id="163" name="Google Shape;163;p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65" name="Google Shape;165;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66" name="Google Shape;166;p1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67" name="Google Shape;167;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 name="Google Shape;168;p1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 name="Google Shape;169;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72" name="Shape 172"/>
        <p:cNvGrpSpPr/>
        <p:nvPr/>
      </p:nvGrpSpPr>
      <p:grpSpPr>
        <a:xfrm>
          <a:off x="0" y="0"/>
          <a:ext cx="0" cy="0"/>
          <a:chOff x="0" y="0"/>
          <a:chExt cx="0" cy="0"/>
        </a:xfrm>
      </p:grpSpPr>
      <p:sp>
        <p:nvSpPr>
          <p:cNvPr id="173" name="Google Shape;173;p2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 name="Google Shape;17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 name="Google Shape;17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7" name="Google Shape;17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8" name="Google Shape;17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 name="Google Shape;17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 name="Google Shape;180;p20"/>
          <p:cNvGrpSpPr/>
          <p:nvPr/>
        </p:nvGrpSpPr>
        <p:grpSpPr>
          <a:xfrm>
            <a:off x="457200" y="1378813"/>
            <a:ext cx="776889" cy="621300"/>
            <a:chOff x="457200" y="1378813"/>
            <a:chExt cx="776889" cy="621300"/>
          </a:xfrm>
        </p:grpSpPr>
        <p:sp>
          <p:nvSpPr>
            <p:cNvPr id="181" name="Google Shape;181;p2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82" name="Google Shape;182;p2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457200" y="2228725"/>
            <a:ext cx="776889" cy="621300"/>
            <a:chOff x="457200" y="1378813"/>
            <a:chExt cx="776889" cy="621300"/>
          </a:xfrm>
        </p:grpSpPr>
        <p:sp>
          <p:nvSpPr>
            <p:cNvPr id="184" name="Google Shape;184;p2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85" name="Google Shape;185;p2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 name="Google Shape;186;p20"/>
          <p:cNvGrpSpPr/>
          <p:nvPr/>
        </p:nvGrpSpPr>
        <p:grpSpPr>
          <a:xfrm>
            <a:off x="457200" y="3073850"/>
            <a:ext cx="776889" cy="621300"/>
            <a:chOff x="457200" y="1378813"/>
            <a:chExt cx="776889" cy="621300"/>
          </a:xfrm>
        </p:grpSpPr>
        <p:sp>
          <p:nvSpPr>
            <p:cNvPr id="187" name="Google Shape;187;p2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8" name="Google Shape;188;p2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20"/>
          <p:cNvGrpSpPr/>
          <p:nvPr/>
        </p:nvGrpSpPr>
        <p:grpSpPr>
          <a:xfrm>
            <a:off x="457200" y="3923750"/>
            <a:ext cx="776889" cy="621300"/>
            <a:chOff x="457200" y="1378813"/>
            <a:chExt cx="776889" cy="621300"/>
          </a:xfrm>
        </p:grpSpPr>
        <p:sp>
          <p:nvSpPr>
            <p:cNvPr id="190" name="Google Shape;190;p2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1" name="Google Shape;191;p2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 name="Google Shape;192;p2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 name="Google Shape;193;p2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 name="Google Shape;198;p2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199" name="Shape 199"/>
        <p:cNvGrpSpPr/>
        <p:nvPr/>
      </p:nvGrpSpPr>
      <p:grpSpPr>
        <a:xfrm>
          <a:off x="0" y="0"/>
          <a:ext cx="0" cy="0"/>
          <a:chOff x="0" y="0"/>
          <a:chExt cx="0" cy="0"/>
        </a:xfrm>
      </p:grpSpPr>
      <p:sp>
        <p:nvSpPr>
          <p:cNvPr id="200" name="Google Shape;200;p2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 name="Google Shape;20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3" name="Google Shape;20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4" name="Google Shape;20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5" name="Google Shape;20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6" name="Google Shape;20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21"/>
          <p:cNvGrpSpPr/>
          <p:nvPr/>
        </p:nvGrpSpPr>
        <p:grpSpPr>
          <a:xfrm>
            <a:off x="457200" y="1300225"/>
            <a:ext cx="776889" cy="621300"/>
            <a:chOff x="457200" y="1378813"/>
            <a:chExt cx="776889" cy="621300"/>
          </a:xfrm>
        </p:grpSpPr>
        <p:sp>
          <p:nvSpPr>
            <p:cNvPr id="208" name="Google Shape;208;p2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9" name="Google Shape;209;p2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1"/>
          <p:cNvGrpSpPr/>
          <p:nvPr/>
        </p:nvGrpSpPr>
        <p:grpSpPr>
          <a:xfrm>
            <a:off x="457200" y="2000125"/>
            <a:ext cx="776889" cy="621300"/>
            <a:chOff x="457200" y="1378813"/>
            <a:chExt cx="776889" cy="621300"/>
          </a:xfrm>
        </p:grpSpPr>
        <p:sp>
          <p:nvSpPr>
            <p:cNvPr id="211" name="Google Shape;211;p2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2" name="Google Shape;212;p2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21"/>
          <p:cNvGrpSpPr/>
          <p:nvPr/>
        </p:nvGrpSpPr>
        <p:grpSpPr>
          <a:xfrm>
            <a:off x="457200" y="2692850"/>
            <a:ext cx="776889" cy="621300"/>
            <a:chOff x="457200" y="1378813"/>
            <a:chExt cx="776889" cy="621300"/>
          </a:xfrm>
        </p:grpSpPr>
        <p:sp>
          <p:nvSpPr>
            <p:cNvPr id="214" name="Google Shape;214;p2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5" name="Google Shape;215;p2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 name="Google Shape;216;p21"/>
          <p:cNvGrpSpPr/>
          <p:nvPr/>
        </p:nvGrpSpPr>
        <p:grpSpPr>
          <a:xfrm>
            <a:off x="457200" y="3390350"/>
            <a:ext cx="776889" cy="621300"/>
            <a:chOff x="457200" y="1378813"/>
            <a:chExt cx="776889" cy="621300"/>
          </a:xfrm>
        </p:grpSpPr>
        <p:sp>
          <p:nvSpPr>
            <p:cNvPr id="217" name="Google Shape;217;p2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8" name="Google Shape;218;p2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 name="Google Shape;220;p2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 name="Google Shape;225;p2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6" name="Google Shape;226;p21"/>
          <p:cNvGrpSpPr/>
          <p:nvPr/>
        </p:nvGrpSpPr>
        <p:grpSpPr>
          <a:xfrm>
            <a:off x="469500" y="4083075"/>
            <a:ext cx="776889" cy="621300"/>
            <a:chOff x="457200" y="1378813"/>
            <a:chExt cx="776889" cy="621300"/>
          </a:xfrm>
        </p:grpSpPr>
        <p:sp>
          <p:nvSpPr>
            <p:cNvPr id="227" name="Google Shape;227;p2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28" name="Google Shape;228;p2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31" name="Shape 231"/>
        <p:cNvGrpSpPr/>
        <p:nvPr/>
      </p:nvGrpSpPr>
      <p:grpSpPr>
        <a:xfrm>
          <a:off x="0" y="0"/>
          <a:ext cx="0" cy="0"/>
          <a:chOff x="0" y="0"/>
          <a:chExt cx="0" cy="0"/>
        </a:xfrm>
      </p:grpSpPr>
      <p:sp>
        <p:nvSpPr>
          <p:cNvPr id="232" name="Google Shape;232;p2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5" name="Google Shape;235;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 name="Google Shape;236;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7" name="Google Shape;237;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8" name="Google Shape;238;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9" name="Google Shape;239;p22"/>
          <p:cNvGrpSpPr/>
          <p:nvPr/>
        </p:nvGrpSpPr>
        <p:grpSpPr>
          <a:xfrm>
            <a:off x="457200" y="1237825"/>
            <a:ext cx="776900" cy="486300"/>
            <a:chOff x="457200" y="1466425"/>
            <a:chExt cx="776900" cy="486300"/>
          </a:xfrm>
        </p:grpSpPr>
        <p:sp>
          <p:nvSpPr>
            <p:cNvPr id="240" name="Google Shape;24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1" name="Google Shape;24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2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 name="Google Shape;243;p2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22"/>
          <p:cNvGrpSpPr/>
          <p:nvPr/>
        </p:nvGrpSpPr>
        <p:grpSpPr>
          <a:xfrm>
            <a:off x="457200" y="1828900"/>
            <a:ext cx="776900" cy="486300"/>
            <a:chOff x="457200" y="1466425"/>
            <a:chExt cx="776900" cy="486300"/>
          </a:xfrm>
        </p:grpSpPr>
        <p:sp>
          <p:nvSpPr>
            <p:cNvPr id="245" name="Google Shape;24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6" name="Google Shape;24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2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 name="Google Shape;248;p22"/>
          <p:cNvGrpSpPr/>
          <p:nvPr/>
        </p:nvGrpSpPr>
        <p:grpSpPr>
          <a:xfrm>
            <a:off x="457200" y="2419975"/>
            <a:ext cx="776900" cy="486300"/>
            <a:chOff x="457200" y="1466425"/>
            <a:chExt cx="776900" cy="486300"/>
          </a:xfrm>
        </p:grpSpPr>
        <p:sp>
          <p:nvSpPr>
            <p:cNvPr id="249" name="Google Shape;249;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0" name="Google Shape;250;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2"/>
          <p:cNvGrpSpPr/>
          <p:nvPr/>
        </p:nvGrpSpPr>
        <p:grpSpPr>
          <a:xfrm>
            <a:off x="457200" y="3011050"/>
            <a:ext cx="776900" cy="486300"/>
            <a:chOff x="457200" y="1466425"/>
            <a:chExt cx="776900" cy="486300"/>
          </a:xfrm>
        </p:grpSpPr>
        <p:sp>
          <p:nvSpPr>
            <p:cNvPr id="253" name="Google Shape;253;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54" name="Google Shape;254;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457200" y="3602137"/>
            <a:ext cx="776900" cy="486300"/>
            <a:chOff x="457200" y="1466425"/>
            <a:chExt cx="776900" cy="486300"/>
          </a:xfrm>
        </p:grpSpPr>
        <p:sp>
          <p:nvSpPr>
            <p:cNvPr id="257" name="Google Shape;257;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8" name="Google Shape;258;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2"/>
          <p:cNvGrpSpPr/>
          <p:nvPr/>
        </p:nvGrpSpPr>
        <p:grpSpPr>
          <a:xfrm>
            <a:off x="457200" y="4193262"/>
            <a:ext cx="776900" cy="486300"/>
            <a:chOff x="457200" y="1466425"/>
            <a:chExt cx="776900" cy="486300"/>
          </a:xfrm>
        </p:grpSpPr>
        <p:sp>
          <p:nvSpPr>
            <p:cNvPr id="261" name="Google Shape;261;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62" name="Google Shape;262;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2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2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 name="Google Shape;266;p2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 name="Google Shape;267;p2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268" name="Shape 268"/>
        <p:cNvGrpSpPr/>
        <p:nvPr/>
      </p:nvGrpSpPr>
      <p:grpSpPr>
        <a:xfrm>
          <a:off x="0" y="0"/>
          <a:ext cx="0" cy="0"/>
          <a:chOff x="0" y="0"/>
          <a:chExt cx="0" cy="0"/>
        </a:xfrm>
      </p:grpSpPr>
      <p:sp>
        <p:nvSpPr>
          <p:cNvPr id="269" name="Google Shape;269;p2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 name="Google Shape;271;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2" name="Google Shape;272;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4" name="Google Shape;274;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 name="Google Shape;275;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6" name="Google Shape;276;p23"/>
          <p:cNvGrpSpPr/>
          <p:nvPr/>
        </p:nvGrpSpPr>
        <p:grpSpPr>
          <a:xfrm>
            <a:off x="457200" y="1237825"/>
            <a:ext cx="776900" cy="486300"/>
            <a:chOff x="457200" y="1466425"/>
            <a:chExt cx="776900" cy="486300"/>
          </a:xfrm>
        </p:grpSpPr>
        <p:sp>
          <p:nvSpPr>
            <p:cNvPr id="277" name="Google Shape;277;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8" name="Google Shape;278;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2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2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3"/>
          <p:cNvGrpSpPr/>
          <p:nvPr/>
        </p:nvGrpSpPr>
        <p:grpSpPr>
          <a:xfrm>
            <a:off x="457200" y="1828900"/>
            <a:ext cx="776900" cy="486300"/>
            <a:chOff x="457200" y="1466425"/>
            <a:chExt cx="776900" cy="486300"/>
          </a:xfrm>
        </p:grpSpPr>
        <p:sp>
          <p:nvSpPr>
            <p:cNvPr id="282" name="Google Shape;282;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3" name="Google Shape;283;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3"/>
          <p:cNvGrpSpPr/>
          <p:nvPr/>
        </p:nvGrpSpPr>
        <p:grpSpPr>
          <a:xfrm>
            <a:off x="457200" y="2419975"/>
            <a:ext cx="776900" cy="486300"/>
            <a:chOff x="457200" y="1466425"/>
            <a:chExt cx="776900" cy="486300"/>
          </a:xfrm>
        </p:grpSpPr>
        <p:sp>
          <p:nvSpPr>
            <p:cNvPr id="286" name="Google Shape;286;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7" name="Google Shape;287;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3"/>
          <p:cNvGrpSpPr/>
          <p:nvPr/>
        </p:nvGrpSpPr>
        <p:grpSpPr>
          <a:xfrm>
            <a:off x="457200" y="3011050"/>
            <a:ext cx="776900" cy="486300"/>
            <a:chOff x="457200" y="1466425"/>
            <a:chExt cx="776900" cy="486300"/>
          </a:xfrm>
        </p:grpSpPr>
        <p:sp>
          <p:nvSpPr>
            <p:cNvPr id="290" name="Google Shape;290;p2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2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2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3"/>
          <p:cNvGrpSpPr/>
          <p:nvPr/>
        </p:nvGrpSpPr>
        <p:grpSpPr>
          <a:xfrm>
            <a:off x="457200" y="3602137"/>
            <a:ext cx="776900" cy="486300"/>
            <a:chOff x="457200" y="1466425"/>
            <a:chExt cx="776900" cy="486300"/>
          </a:xfrm>
        </p:grpSpPr>
        <p:sp>
          <p:nvSpPr>
            <p:cNvPr id="294" name="Google Shape;294;p2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95" name="Google Shape;295;p2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23"/>
          <p:cNvGrpSpPr/>
          <p:nvPr/>
        </p:nvGrpSpPr>
        <p:grpSpPr>
          <a:xfrm>
            <a:off x="457200" y="4193262"/>
            <a:ext cx="776900" cy="486300"/>
            <a:chOff x="457200" y="1466425"/>
            <a:chExt cx="776900" cy="486300"/>
          </a:xfrm>
        </p:grpSpPr>
        <p:sp>
          <p:nvSpPr>
            <p:cNvPr id="298" name="Google Shape;298;p2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9" name="Google Shape;299;p2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2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 name="Google Shape;301;p2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 name="Google Shape;302;p2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 name="Google Shape;304;p2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05" name="Shape 305"/>
        <p:cNvGrpSpPr/>
        <p:nvPr/>
      </p:nvGrpSpPr>
      <p:grpSpPr>
        <a:xfrm>
          <a:off x="0" y="0"/>
          <a:ext cx="0" cy="0"/>
          <a:chOff x="0" y="0"/>
          <a:chExt cx="0" cy="0"/>
        </a:xfrm>
      </p:grpSpPr>
      <p:sp>
        <p:nvSpPr>
          <p:cNvPr id="306" name="Google Shape;306;p2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9" name="Google Shape;309;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 name="Google Shape;311;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2" name="Google Shape;312;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3" name="Google Shape;313;p24"/>
          <p:cNvGrpSpPr/>
          <p:nvPr/>
        </p:nvGrpSpPr>
        <p:grpSpPr>
          <a:xfrm>
            <a:off x="457222" y="1149803"/>
            <a:ext cx="713194" cy="446423"/>
            <a:chOff x="457200" y="1466425"/>
            <a:chExt cx="776900" cy="486300"/>
          </a:xfrm>
        </p:grpSpPr>
        <p:sp>
          <p:nvSpPr>
            <p:cNvPr id="314" name="Google Shape;31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15" name="Google Shape;31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2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4"/>
          <p:cNvGrpSpPr/>
          <p:nvPr/>
        </p:nvGrpSpPr>
        <p:grpSpPr>
          <a:xfrm>
            <a:off x="457222" y="1672428"/>
            <a:ext cx="713194" cy="446423"/>
            <a:chOff x="457200" y="1466425"/>
            <a:chExt cx="776900" cy="486300"/>
          </a:xfrm>
        </p:grpSpPr>
        <p:sp>
          <p:nvSpPr>
            <p:cNvPr id="319" name="Google Shape;31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20" name="Google Shape;32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2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2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4"/>
          <p:cNvGrpSpPr/>
          <p:nvPr/>
        </p:nvGrpSpPr>
        <p:grpSpPr>
          <a:xfrm>
            <a:off x="457197" y="2195578"/>
            <a:ext cx="713194" cy="446423"/>
            <a:chOff x="457200" y="1466425"/>
            <a:chExt cx="776900" cy="486300"/>
          </a:xfrm>
        </p:grpSpPr>
        <p:sp>
          <p:nvSpPr>
            <p:cNvPr id="324" name="Google Shape;32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25" name="Google Shape;32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2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7" name="Google Shape;327;p2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4"/>
          <p:cNvGrpSpPr/>
          <p:nvPr/>
        </p:nvGrpSpPr>
        <p:grpSpPr>
          <a:xfrm>
            <a:off x="457197" y="2718203"/>
            <a:ext cx="713194" cy="446423"/>
            <a:chOff x="457200" y="1466425"/>
            <a:chExt cx="776900" cy="486300"/>
          </a:xfrm>
        </p:grpSpPr>
        <p:sp>
          <p:nvSpPr>
            <p:cNvPr id="329" name="Google Shape;32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30" name="Google Shape;33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 name="Google Shape;331;p2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2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24"/>
          <p:cNvGrpSpPr/>
          <p:nvPr/>
        </p:nvGrpSpPr>
        <p:grpSpPr>
          <a:xfrm>
            <a:off x="457222" y="3240828"/>
            <a:ext cx="713194" cy="446423"/>
            <a:chOff x="457200" y="1466425"/>
            <a:chExt cx="776900" cy="486300"/>
          </a:xfrm>
        </p:grpSpPr>
        <p:sp>
          <p:nvSpPr>
            <p:cNvPr id="334" name="Google Shape;33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35" name="Google Shape;33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2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2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4"/>
          <p:cNvGrpSpPr/>
          <p:nvPr/>
        </p:nvGrpSpPr>
        <p:grpSpPr>
          <a:xfrm>
            <a:off x="457222" y="3763453"/>
            <a:ext cx="713194" cy="446423"/>
            <a:chOff x="457200" y="1466425"/>
            <a:chExt cx="776900" cy="486300"/>
          </a:xfrm>
        </p:grpSpPr>
        <p:sp>
          <p:nvSpPr>
            <p:cNvPr id="339" name="Google Shape;339;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40" name="Google Shape;340;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2" name="Google Shape;342;p2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 name="Google Shape;343;p24"/>
          <p:cNvGrpSpPr/>
          <p:nvPr/>
        </p:nvGrpSpPr>
        <p:grpSpPr>
          <a:xfrm>
            <a:off x="457222" y="4311603"/>
            <a:ext cx="713194" cy="446423"/>
            <a:chOff x="457200" y="1466425"/>
            <a:chExt cx="776900" cy="486300"/>
          </a:xfrm>
        </p:grpSpPr>
        <p:sp>
          <p:nvSpPr>
            <p:cNvPr id="344" name="Google Shape;344;p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45" name="Google Shape;345;p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2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47" name="Shape 347"/>
        <p:cNvGrpSpPr/>
        <p:nvPr/>
      </p:nvGrpSpPr>
      <p:grpSpPr>
        <a:xfrm>
          <a:off x="0" y="0"/>
          <a:ext cx="0" cy="0"/>
          <a:chOff x="0" y="0"/>
          <a:chExt cx="0" cy="0"/>
        </a:xfrm>
      </p:grpSpPr>
      <p:sp>
        <p:nvSpPr>
          <p:cNvPr id="348" name="Google Shape;348;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0" name="Google Shape;350;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1" name="Google Shape;351;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52" name="Google Shape;352;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3" name="Google Shape;353;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4" name="Google Shape;354;p2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 name="Google Shape;355;p25"/>
          <p:cNvGrpSpPr/>
          <p:nvPr/>
        </p:nvGrpSpPr>
        <p:grpSpPr>
          <a:xfrm>
            <a:off x="457427" y="3873038"/>
            <a:ext cx="602564" cy="377174"/>
            <a:chOff x="457200" y="1466425"/>
            <a:chExt cx="776900" cy="486300"/>
          </a:xfrm>
        </p:grpSpPr>
        <p:sp>
          <p:nvSpPr>
            <p:cNvPr id="356" name="Google Shape;35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57" name="Google Shape;35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8" name="Google Shape;358;p2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2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25"/>
          <p:cNvGrpSpPr/>
          <p:nvPr/>
        </p:nvGrpSpPr>
        <p:grpSpPr>
          <a:xfrm>
            <a:off x="457315" y="4311142"/>
            <a:ext cx="602564" cy="377174"/>
            <a:chOff x="457200" y="1466425"/>
            <a:chExt cx="776900" cy="486300"/>
          </a:xfrm>
        </p:grpSpPr>
        <p:sp>
          <p:nvSpPr>
            <p:cNvPr id="361" name="Google Shape;36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62" name="Google Shape;36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2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25"/>
          <p:cNvGrpSpPr/>
          <p:nvPr/>
        </p:nvGrpSpPr>
        <p:grpSpPr>
          <a:xfrm>
            <a:off x="457377" y="2996663"/>
            <a:ext cx="602564" cy="377174"/>
            <a:chOff x="457200" y="1466425"/>
            <a:chExt cx="776900" cy="486300"/>
          </a:xfrm>
        </p:grpSpPr>
        <p:sp>
          <p:nvSpPr>
            <p:cNvPr id="366" name="Google Shape;36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67" name="Google Shape;36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2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25"/>
          <p:cNvGrpSpPr/>
          <p:nvPr/>
        </p:nvGrpSpPr>
        <p:grpSpPr>
          <a:xfrm>
            <a:off x="457265" y="3434767"/>
            <a:ext cx="602564" cy="377174"/>
            <a:chOff x="457200" y="1466425"/>
            <a:chExt cx="776900" cy="486300"/>
          </a:xfrm>
        </p:grpSpPr>
        <p:sp>
          <p:nvSpPr>
            <p:cNvPr id="371" name="Google Shape;37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72" name="Google Shape;37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2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2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25"/>
          <p:cNvGrpSpPr/>
          <p:nvPr/>
        </p:nvGrpSpPr>
        <p:grpSpPr>
          <a:xfrm>
            <a:off x="457402" y="2135288"/>
            <a:ext cx="602564" cy="377174"/>
            <a:chOff x="457200" y="1466425"/>
            <a:chExt cx="776900" cy="486300"/>
          </a:xfrm>
        </p:grpSpPr>
        <p:sp>
          <p:nvSpPr>
            <p:cNvPr id="376" name="Google Shape;37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77" name="Google Shape;37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2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2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25"/>
          <p:cNvGrpSpPr/>
          <p:nvPr/>
        </p:nvGrpSpPr>
        <p:grpSpPr>
          <a:xfrm>
            <a:off x="457290" y="2573392"/>
            <a:ext cx="602564" cy="377174"/>
            <a:chOff x="457200" y="1466425"/>
            <a:chExt cx="776900" cy="486300"/>
          </a:xfrm>
        </p:grpSpPr>
        <p:sp>
          <p:nvSpPr>
            <p:cNvPr id="381" name="Google Shape;38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82" name="Google Shape;38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2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2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25"/>
          <p:cNvGrpSpPr/>
          <p:nvPr/>
        </p:nvGrpSpPr>
        <p:grpSpPr>
          <a:xfrm>
            <a:off x="457352" y="1258913"/>
            <a:ext cx="602564" cy="377174"/>
            <a:chOff x="457200" y="1466425"/>
            <a:chExt cx="776900" cy="486300"/>
          </a:xfrm>
        </p:grpSpPr>
        <p:sp>
          <p:nvSpPr>
            <p:cNvPr id="386" name="Google Shape;386;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87" name="Google Shape;387;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2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5"/>
          <p:cNvGrpSpPr/>
          <p:nvPr/>
        </p:nvGrpSpPr>
        <p:grpSpPr>
          <a:xfrm>
            <a:off x="457240" y="1697017"/>
            <a:ext cx="602564" cy="377174"/>
            <a:chOff x="457200" y="1466425"/>
            <a:chExt cx="776900" cy="486300"/>
          </a:xfrm>
        </p:grpSpPr>
        <p:sp>
          <p:nvSpPr>
            <p:cNvPr id="391" name="Google Shape;391;p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92" name="Google Shape;392;p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2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394" name="Shape 394"/>
        <p:cNvGrpSpPr/>
        <p:nvPr/>
      </p:nvGrpSpPr>
      <p:grpSpPr>
        <a:xfrm>
          <a:off x="0" y="0"/>
          <a:ext cx="0" cy="0"/>
          <a:chOff x="0" y="0"/>
          <a:chExt cx="0" cy="0"/>
        </a:xfrm>
      </p:grpSpPr>
      <p:sp>
        <p:nvSpPr>
          <p:cNvPr id="395" name="Google Shape;39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8" name="Google Shape;39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99" name="Google Shape;39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00" name="Google Shape;400;p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1" name="Google Shape;401;p2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26"/>
          <p:cNvGrpSpPr/>
          <p:nvPr/>
        </p:nvGrpSpPr>
        <p:grpSpPr>
          <a:xfrm>
            <a:off x="457427" y="3873038"/>
            <a:ext cx="602564" cy="377174"/>
            <a:chOff x="457200" y="1466425"/>
            <a:chExt cx="776900" cy="486300"/>
          </a:xfrm>
        </p:grpSpPr>
        <p:sp>
          <p:nvSpPr>
            <p:cNvPr id="403" name="Google Shape;40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4" name="Google Shape;40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2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2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 name="Google Shape;407;p26"/>
          <p:cNvGrpSpPr/>
          <p:nvPr/>
        </p:nvGrpSpPr>
        <p:grpSpPr>
          <a:xfrm>
            <a:off x="457315" y="4311142"/>
            <a:ext cx="602564" cy="377174"/>
            <a:chOff x="457200" y="1466425"/>
            <a:chExt cx="776900" cy="486300"/>
          </a:xfrm>
        </p:grpSpPr>
        <p:sp>
          <p:nvSpPr>
            <p:cNvPr id="408" name="Google Shape;40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9" name="Google Shape;40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1" name="Google Shape;411;p2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 name="Google Shape;412;p26"/>
          <p:cNvGrpSpPr/>
          <p:nvPr/>
        </p:nvGrpSpPr>
        <p:grpSpPr>
          <a:xfrm>
            <a:off x="457377" y="2996663"/>
            <a:ext cx="602564" cy="377174"/>
            <a:chOff x="457200" y="1466425"/>
            <a:chExt cx="776900" cy="486300"/>
          </a:xfrm>
        </p:grpSpPr>
        <p:sp>
          <p:nvSpPr>
            <p:cNvPr id="413" name="Google Shape;41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4" name="Google Shape;41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2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6" name="Google Shape;416;p2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 name="Google Shape;417;p26"/>
          <p:cNvGrpSpPr/>
          <p:nvPr/>
        </p:nvGrpSpPr>
        <p:grpSpPr>
          <a:xfrm>
            <a:off x="457265" y="3434767"/>
            <a:ext cx="602564" cy="377174"/>
            <a:chOff x="457200" y="1466425"/>
            <a:chExt cx="776900" cy="486300"/>
          </a:xfrm>
        </p:grpSpPr>
        <p:sp>
          <p:nvSpPr>
            <p:cNvPr id="418" name="Google Shape;41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9" name="Google Shape;41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1" name="Google Shape;421;p2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 name="Google Shape;422;p26"/>
          <p:cNvGrpSpPr/>
          <p:nvPr/>
        </p:nvGrpSpPr>
        <p:grpSpPr>
          <a:xfrm>
            <a:off x="457402" y="2135288"/>
            <a:ext cx="602564" cy="377174"/>
            <a:chOff x="457200" y="1466425"/>
            <a:chExt cx="776900" cy="486300"/>
          </a:xfrm>
        </p:grpSpPr>
        <p:sp>
          <p:nvSpPr>
            <p:cNvPr id="423" name="Google Shape;423;p2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4" name="Google Shape;424;p2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2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6" name="Google Shape;426;p2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6"/>
          <p:cNvGrpSpPr/>
          <p:nvPr/>
        </p:nvGrpSpPr>
        <p:grpSpPr>
          <a:xfrm>
            <a:off x="457290" y="2573392"/>
            <a:ext cx="602564" cy="377174"/>
            <a:chOff x="457200" y="1466425"/>
            <a:chExt cx="776900" cy="486300"/>
          </a:xfrm>
        </p:grpSpPr>
        <p:sp>
          <p:nvSpPr>
            <p:cNvPr id="428" name="Google Shape;428;p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9" name="Google Shape;429;p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2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1" name="Google Shape;431;p2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6"/>
          <p:cNvGrpSpPr/>
          <p:nvPr/>
        </p:nvGrpSpPr>
        <p:grpSpPr>
          <a:xfrm>
            <a:off x="457352" y="1258913"/>
            <a:ext cx="602564" cy="377174"/>
            <a:chOff x="457200" y="1466425"/>
            <a:chExt cx="776900" cy="486300"/>
          </a:xfrm>
        </p:grpSpPr>
        <p:sp>
          <p:nvSpPr>
            <p:cNvPr id="433" name="Google Shape;433;p2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4" name="Google Shape;434;p2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2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26"/>
          <p:cNvGrpSpPr/>
          <p:nvPr/>
        </p:nvGrpSpPr>
        <p:grpSpPr>
          <a:xfrm>
            <a:off x="457240" y="1697017"/>
            <a:ext cx="602564" cy="377174"/>
            <a:chOff x="457200" y="1466425"/>
            <a:chExt cx="776900" cy="486300"/>
          </a:xfrm>
        </p:grpSpPr>
        <p:sp>
          <p:nvSpPr>
            <p:cNvPr id="438" name="Google Shape;438;p2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9" name="Google Shape;439;p2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2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41" name="Shape 441"/>
        <p:cNvGrpSpPr/>
        <p:nvPr/>
      </p:nvGrpSpPr>
      <p:grpSpPr>
        <a:xfrm>
          <a:off x="0" y="0"/>
          <a:ext cx="0" cy="0"/>
          <a:chOff x="0" y="0"/>
          <a:chExt cx="0" cy="0"/>
        </a:xfrm>
      </p:grpSpPr>
      <p:sp>
        <p:nvSpPr>
          <p:cNvPr id="442" name="Google Shape;442;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4" name="Google Shape;444;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5" name="Google Shape;445;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6" name="Google Shape;446;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7" name="Google Shape;447;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48" name="Google Shape;448;p27"/>
          <p:cNvGrpSpPr/>
          <p:nvPr/>
        </p:nvGrpSpPr>
        <p:grpSpPr>
          <a:xfrm>
            <a:off x="457181" y="1345103"/>
            <a:ext cx="533372" cy="533480"/>
            <a:chOff x="457200" y="1378813"/>
            <a:chExt cx="695400" cy="695450"/>
          </a:xfrm>
        </p:grpSpPr>
        <p:sp>
          <p:nvSpPr>
            <p:cNvPr id="449" name="Google Shape;449;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50" name="Google Shape;450;p2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 name="Google Shape;451;p2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3" name="Google Shape;453;p27"/>
          <p:cNvGrpSpPr/>
          <p:nvPr/>
        </p:nvGrpSpPr>
        <p:grpSpPr>
          <a:xfrm>
            <a:off x="3228956" y="1345103"/>
            <a:ext cx="533372" cy="533480"/>
            <a:chOff x="457200" y="1378813"/>
            <a:chExt cx="695400" cy="695450"/>
          </a:xfrm>
        </p:grpSpPr>
        <p:sp>
          <p:nvSpPr>
            <p:cNvPr id="454" name="Google Shape;454;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55" name="Google Shape;455;p2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2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58" name="Google Shape;458;p27"/>
          <p:cNvGrpSpPr/>
          <p:nvPr/>
        </p:nvGrpSpPr>
        <p:grpSpPr>
          <a:xfrm>
            <a:off x="6134081" y="1345853"/>
            <a:ext cx="533372" cy="533480"/>
            <a:chOff x="457200" y="1378813"/>
            <a:chExt cx="695400" cy="695450"/>
          </a:xfrm>
        </p:grpSpPr>
        <p:sp>
          <p:nvSpPr>
            <p:cNvPr id="459" name="Google Shape;459;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60" name="Google Shape;460;p2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463" name="Shape 463"/>
        <p:cNvGrpSpPr/>
        <p:nvPr/>
      </p:nvGrpSpPr>
      <p:grpSpPr>
        <a:xfrm>
          <a:off x="0" y="0"/>
          <a:ext cx="0" cy="0"/>
          <a:chOff x="0" y="0"/>
          <a:chExt cx="0" cy="0"/>
        </a:xfrm>
      </p:grpSpPr>
      <p:pic>
        <p:nvPicPr>
          <p:cNvPr id="464" name="Google Shape;464;p2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65" name="Google Shape;465;p2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7" name="Google Shape;46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8" name="Google Shape;46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0" name="Google Shape;47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1" name="Google Shape;47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2" name="Google Shape;472;p28"/>
          <p:cNvGrpSpPr/>
          <p:nvPr/>
        </p:nvGrpSpPr>
        <p:grpSpPr>
          <a:xfrm>
            <a:off x="457206" y="1421303"/>
            <a:ext cx="533372" cy="533480"/>
            <a:chOff x="457200" y="1378813"/>
            <a:chExt cx="695400" cy="695450"/>
          </a:xfrm>
        </p:grpSpPr>
        <p:sp>
          <p:nvSpPr>
            <p:cNvPr id="473" name="Google Shape;473;p2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4" name="Google Shape;474;p2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2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7" name="Google Shape;477;p2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28"/>
          <p:cNvGrpSpPr/>
          <p:nvPr/>
        </p:nvGrpSpPr>
        <p:grpSpPr>
          <a:xfrm>
            <a:off x="4936306" y="1423553"/>
            <a:ext cx="533372" cy="533480"/>
            <a:chOff x="457200" y="1378813"/>
            <a:chExt cx="695400" cy="695450"/>
          </a:xfrm>
        </p:grpSpPr>
        <p:sp>
          <p:nvSpPr>
            <p:cNvPr id="479" name="Google Shape;479;p2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80" name="Google Shape;480;p2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2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483" name="Shape 483"/>
        <p:cNvGrpSpPr/>
        <p:nvPr/>
      </p:nvGrpSpPr>
      <p:grpSpPr>
        <a:xfrm>
          <a:off x="0" y="0"/>
          <a:ext cx="0" cy="0"/>
          <a:chOff x="0" y="0"/>
          <a:chExt cx="0" cy="0"/>
        </a:xfrm>
      </p:grpSpPr>
      <p:sp>
        <p:nvSpPr>
          <p:cNvPr id="484" name="Google Shape;484;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6" name="Google Shape;486;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7" name="Google Shape;487;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88" name="Google Shape;4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9" name="Google Shape;489;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0" name="Google Shape;490;p2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91" name="Google Shape;491;p2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96" name="Google Shape;496;p2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97" name="Google Shape;497;p2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02" name="Google Shape;502;p2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03" name="Google Shape;503;p2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07" name="Google Shape;507;p2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2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2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10" name="Shape 510"/>
        <p:cNvGrpSpPr/>
        <p:nvPr/>
      </p:nvGrpSpPr>
      <p:grpSpPr>
        <a:xfrm>
          <a:off x="0" y="0"/>
          <a:ext cx="0" cy="0"/>
          <a:chOff x="0" y="0"/>
          <a:chExt cx="0" cy="0"/>
        </a:xfrm>
      </p:grpSpPr>
      <p:sp>
        <p:nvSpPr>
          <p:cNvPr id="511" name="Google Shape;511;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3" name="Google Shape;513;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4" name="Google Shape;514;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5" name="Google Shape;515;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6" name="Google Shape;516;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7" name="Google Shape;517;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8" name="Google Shape;518;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5" name="Google Shape;525;p3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6" name="Google Shape;526;p3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27" name="Google Shape;527;p3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28" name="Google Shape;528;p3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29" name="Shape 529"/>
        <p:cNvGrpSpPr/>
        <p:nvPr/>
      </p:nvGrpSpPr>
      <p:grpSpPr>
        <a:xfrm>
          <a:off x="0" y="0"/>
          <a:ext cx="0" cy="0"/>
          <a:chOff x="0" y="0"/>
          <a:chExt cx="0" cy="0"/>
        </a:xfrm>
      </p:grpSpPr>
      <p:sp>
        <p:nvSpPr>
          <p:cNvPr id="530" name="Google Shape;530;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3" name="Google Shape;53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4" name="Google Shape;534;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35" name="Google Shape;535;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6" name="Google Shape;536;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3" name="Google Shape;543;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4" name="Google Shape;544;p3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45" name="Google Shape;545;p3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46" name="Google Shape;546;p3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47" name="Google Shape;547;p3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48" name="Shape 548"/>
        <p:cNvGrpSpPr/>
        <p:nvPr/>
      </p:nvGrpSpPr>
      <p:grpSpPr>
        <a:xfrm>
          <a:off x="0" y="0"/>
          <a:ext cx="0" cy="0"/>
          <a:chOff x="0" y="0"/>
          <a:chExt cx="0" cy="0"/>
        </a:xfrm>
      </p:grpSpPr>
      <p:sp>
        <p:nvSpPr>
          <p:cNvPr id="549" name="Google Shape;549;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2" name="Google Shape;552;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3" name="Google Shape;553;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54" name="Google Shape;554;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5" name="Google Shape;555;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3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7" name="Google Shape;55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3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2" name="Google Shape;562;p3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3" name="Google Shape;563;p3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64" name="Google Shape;564;p3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65" name="Google Shape;565;p3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66" name="Google Shape;566;p3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567" name="Shape 567"/>
        <p:cNvGrpSpPr/>
        <p:nvPr/>
      </p:nvGrpSpPr>
      <p:grpSpPr>
        <a:xfrm>
          <a:off x="0" y="0"/>
          <a:ext cx="0" cy="0"/>
          <a:chOff x="0" y="0"/>
          <a:chExt cx="0" cy="0"/>
        </a:xfrm>
      </p:grpSpPr>
      <p:sp>
        <p:nvSpPr>
          <p:cNvPr id="568" name="Google Shape;568;p3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0" name="Google Shape;57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1" name="Google Shape;57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2" name="Google Shape;57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4" name="Google Shape;57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6" name="Google Shape;576;p3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3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1" name="Google Shape;581;p3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2" name="Google Shape;582;p3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83" name="Google Shape;583;p3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84" name="Google Shape;584;p3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85" name="Google Shape;585;p3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586" name="Shape 586"/>
        <p:cNvGrpSpPr/>
        <p:nvPr/>
      </p:nvGrpSpPr>
      <p:grpSpPr>
        <a:xfrm>
          <a:off x="0" y="0"/>
          <a:ext cx="0" cy="0"/>
          <a:chOff x="0" y="0"/>
          <a:chExt cx="0" cy="0"/>
        </a:xfrm>
      </p:grpSpPr>
      <p:sp>
        <p:nvSpPr>
          <p:cNvPr id="587" name="Google Shape;587;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9" name="Google Shape;589;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0" name="Google Shape;590;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1" name="Google Shape;591;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3" name="Google Shape;593;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4" name="Google Shape;594;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0" name="Google Shape;600;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3" name="Google Shape;603;p3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4" name="Google Shape;604;p3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05" name="Google Shape;605;p3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6" name="Google Shape;606;p3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07" name="Google Shape;607;p3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08" name="Shape 608"/>
        <p:cNvGrpSpPr/>
        <p:nvPr/>
      </p:nvGrpSpPr>
      <p:grpSpPr>
        <a:xfrm>
          <a:off x="0" y="0"/>
          <a:ext cx="0" cy="0"/>
          <a:chOff x="0" y="0"/>
          <a:chExt cx="0" cy="0"/>
        </a:xfrm>
      </p:grpSpPr>
      <p:sp>
        <p:nvSpPr>
          <p:cNvPr id="609" name="Google Shape;609;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1" name="Google Shape;61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2" name="Google Shape;612;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3" name="Google Shape;613;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4" name="Google Shape;614;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5" name="Google Shape;61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6" name="Google Shape;616;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5" name="Google Shape;625;p3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26" name="Google Shape;626;p3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27" name="Google Shape;627;p3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28" name="Google Shape;628;p3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29" name="Google Shape;629;p3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30" name="Shape 630"/>
        <p:cNvGrpSpPr/>
        <p:nvPr/>
      </p:nvGrpSpPr>
      <p:grpSpPr>
        <a:xfrm>
          <a:off x="0" y="0"/>
          <a:ext cx="0" cy="0"/>
          <a:chOff x="0" y="0"/>
          <a:chExt cx="0" cy="0"/>
        </a:xfrm>
      </p:grpSpPr>
      <p:sp>
        <p:nvSpPr>
          <p:cNvPr id="631" name="Google Shape;631;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3" name="Google Shape;633;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4" name="Google Shape;634;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5" name="Google Shape;635;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6" name="Google Shape;636;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7" name="Google Shape;637;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8" name="Google Shape;638;p3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3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3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7" name="Google Shape;647;p3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48" name="Google Shape;648;p3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49" name="Google Shape;649;p3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50" name="Google Shape;650;p3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51" name="Google Shape;651;p3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52" name="Shape 652"/>
        <p:cNvGrpSpPr/>
        <p:nvPr/>
      </p:nvGrpSpPr>
      <p:grpSpPr>
        <a:xfrm>
          <a:off x="0" y="0"/>
          <a:ext cx="0" cy="0"/>
          <a:chOff x="0" y="0"/>
          <a:chExt cx="0" cy="0"/>
        </a:xfrm>
      </p:grpSpPr>
      <p:sp>
        <p:nvSpPr>
          <p:cNvPr id="653" name="Google Shape;653;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5" name="Google Shape;655;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6" name="Google Shape;656;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7" name="Google Shape;657;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8" name="Google Shape;65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9" name="Google Shape;65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0" name="Google Shape;660;p3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9" name="Google Shape;669;p3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70" name="Google Shape;670;p3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71" name="Google Shape;671;p3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72" name="Google Shape;672;p3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73" name="Google Shape;673;p3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674" name="Shape 674"/>
        <p:cNvGrpSpPr/>
        <p:nvPr/>
      </p:nvGrpSpPr>
      <p:grpSpPr>
        <a:xfrm>
          <a:off x="0" y="0"/>
          <a:ext cx="0" cy="0"/>
          <a:chOff x="0" y="0"/>
          <a:chExt cx="0" cy="0"/>
        </a:xfrm>
      </p:grpSpPr>
      <p:sp>
        <p:nvSpPr>
          <p:cNvPr id="675" name="Google Shape;675;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7" name="Google Shape;67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8" name="Google Shape;678;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9" name="Google Shape;679;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0" name="Google Shape;680;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1" name="Google Shape;68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2" name="Google Shape;692;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3" name="Google Shape;693;p3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4" name="Google Shape;694;p3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95" name="Google Shape;695;p3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6" name="Google Shape;696;p3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97" name="Google Shape;697;p3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8" name="Google Shape;698;p3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699" name="Shape 699"/>
        <p:cNvGrpSpPr/>
        <p:nvPr/>
      </p:nvGrpSpPr>
      <p:grpSpPr>
        <a:xfrm>
          <a:off x="0" y="0"/>
          <a:ext cx="0" cy="0"/>
          <a:chOff x="0" y="0"/>
          <a:chExt cx="0" cy="0"/>
        </a:xfrm>
      </p:grpSpPr>
      <p:sp>
        <p:nvSpPr>
          <p:cNvPr id="700" name="Google Shape;700;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3" name="Google Shape;703;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4" name="Google Shape;704;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5" name="Google Shape;705;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6" name="Google Shape;706;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7" name="Google Shape;717;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8" name="Google Shape;718;p3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19" name="Google Shape;719;p3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20" name="Google Shape;720;p3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1" name="Google Shape;721;p3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22" name="Google Shape;722;p3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3" name="Google Shape;723;p3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24" name="Shape 724"/>
        <p:cNvGrpSpPr/>
        <p:nvPr/>
      </p:nvGrpSpPr>
      <p:grpSpPr>
        <a:xfrm>
          <a:off x="0" y="0"/>
          <a:ext cx="0" cy="0"/>
          <a:chOff x="0" y="0"/>
          <a:chExt cx="0" cy="0"/>
        </a:xfrm>
      </p:grpSpPr>
      <p:sp>
        <p:nvSpPr>
          <p:cNvPr id="725" name="Google Shape;725;p4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8" name="Google Shape;728;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9" name="Google Shape;729;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0" name="Google Shape;730;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1" name="Google Shape;731;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4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4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4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4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4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2" name="Google Shape;742;p4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3" name="Google Shape;743;p4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44" name="Google Shape;744;p4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45" name="Google Shape;745;p4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46" name="Google Shape;746;p4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47" name="Google Shape;747;p4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48" name="Google Shape;748;p4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49" name="Shape 749"/>
        <p:cNvGrpSpPr/>
        <p:nvPr/>
      </p:nvGrpSpPr>
      <p:grpSpPr>
        <a:xfrm>
          <a:off x="0" y="0"/>
          <a:ext cx="0" cy="0"/>
          <a:chOff x="0" y="0"/>
          <a:chExt cx="0" cy="0"/>
        </a:xfrm>
      </p:grpSpPr>
      <p:sp>
        <p:nvSpPr>
          <p:cNvPr id="750" name="Google Shape;750;p4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3" name="Google Shape;753;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4" name="Google Shape;754;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5" name="Google Shape;755;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6" name="Google Shape;75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4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4" name="Google Shape;764;p4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6" name="Google Shape;766;p4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8" name="Google Shape;768;p4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69" name="Google Shape;769;p4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70" name="Google Shape;770;p4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71" name="Google Shape;771;p4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72" name="Google Shape;772;p4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73" name="Google Shape;773;p4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74" name="Shape 774"/>
        <p:cNvGrpSpPr/>
        <p:nvPr/>
      </p:nvGrpSpPr>
      <p:grpSpPr>
        <a:xfrm>
          <a:off x="0" y="0"/>
          <a:ext cx="0" cy="0"/>
          <a:chOff x="0" y="0"/>
          <a:chExt cx="0" cy="0"/>
        </a:xfrm>
      </p:grpSpPr>
      <p:sp>
        <p:nvSpPr>
          <p:cNvPr id="775" name="Google Shape;77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8" name="Google Shape;77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9" name="Google Shape;77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0" name="Google Shape;78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1" name="Google Shape;78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5" name="Google Shape;795;p4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6" name="Google Shape;796;p4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97" name="Google Shape;797;p4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98" name="Google Shape;798;p4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99" name="Google Shape;799;p4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0" name="Google Shape;800;p4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01" name="Google Shape;801;p4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02" name="Shape 802"/>
        <p:cNvGrpSpPr/>
        <p:nvPr/>
      </p:nvGrpSpPr>
      <p:grpSpPr>
        <a:xfrm>
          <a:off x="0" y="0"/>
          <a:ext cx="0" cy="0"/>
          <a:chOff x="0" y="0"/>
          <a:chExt cx="0" cy="0"/>
        </a:xfrm>
      </p:grpSpPr>
      <p:sp>
        <p:nvSpPr>
          <p:cNvPr id="803" name="Google Shape;80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5" name="Google Shape;80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6" name="Google Shape;80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7" name="Google Shape;80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8" name="Google Shape;80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9" name="Google Shape;80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3" name="Google Shape;823;p4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4" name="Google Shape;824;p4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25" name="Google Shape;825;p4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6" name="Google Shape;826;p4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27" name="Google Shape;827;p4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8" name="Google Shape;828;p4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29" name="Google Shape;829;p4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30" name="Shape 830"/>
        <p:cNvGrpSpPr/>
        <p:nvPr/>
      </p:nvGrpSpPr>
      <p:grpSpPr>
        <a:xfrm>
          <a:off x="0" y="0"/>
          <a:ext cx="0" cy="0"/>
          <a:chOff x="0" y="0"/>
          <a:chExt cx="0" cy="0"/>
        </a:xfrm>
      </p:grpSpPr>
      <p:sp>
        <p:nvSpPr>
          <p:cNvPr id="831" name="Google Shape;831;p4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4" name="Google Shape;83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5" name="Google Shape;835;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7" name="Google Shape;83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4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4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1" name="Google Shape;851;p4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52" name="Google Shape;852;p4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53" name="Google Shape;853;p4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54" name="Google Shape;854;p4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55" name="Google Shape;855;p4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56" name="Google Shape;856;p4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57" name="Google Shape;857;p4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58" name="Shape 858"/>
        <p:cNvGrpSpPr/>
        <p:nvPr/>
      </p:nvGrpSpPr>
      <p:grpSpPr>
        <a:xfrm>
          <a:off x="0" y="0"/>
          <a:ext cx="0" cy="0"/>
          <a:chOff x="0" y="0"/>
          <a:chExt cx="0" cy="0"/>
        </a:xfrm>
      </p:grpSpPr>
      <p:sp>
        <p:nvSpPr>
          <p:cNvPr id="859" name="Google Shape;859;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2" name="Google Shape;862;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3" name="Google Shape;863;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5" name="Google Shape;86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79" name="Google Shape;879;p4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80" name="Google Shape;880;p4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81" name="Google Shape;881;p4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82" name="Google Shape;882;p4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83" name="Google Shape;883;p4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84" name="Google Shape;884;p4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85" name="Google Shape;885;p4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86" name="Shape 886"/>
        <p:cNvGrpSpPr/>
        <p:nvPr/>
      </p:nvGrpSpPr>
      <p:grpSpPr>
        <a:xfrm>
          <a:off x="0" y="0"/>
          <a:ext cx="0" cy="0"/>
          <a:chOff x="0" y="0"/>
          <a:chExt cx="0" cy="0"/>
        </a:xfrm>
      </p:grpSpPr>
      <p:sp>
        <p:nvSpPr>
          <p:cNvPr id="887" name="Google Shape;88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89" name="Google Shape;889;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0" name="Google Shape;890;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1" name="Google Shape;891;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2" name="Google Shape;89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7" name="Google Shape;897;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9" name="Google Shape;899;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1" name="Google Shape;901;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5" name="Google Shape;905;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7" name="Google Shape;907;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9" name="Google Shape;909;p4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0" name="Google Shape;910;p4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11" name="Google Shape;911;p4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2" name="Google Shape;912;p4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13" name="Google Shape;913;p4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4" name="Google Shape;914;p4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15" name="Google Shape;915;p4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16" name="Google Shape;916;p4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17" name="Shape 917"/>
        <p:cNvGrpSpPr/>
        <p:nvPr/>
      </p:nvGrpSpPr>
      <p:grpSpPr>
        <a:xfrm>
          <a:off x="0" y="0"/>
          <a:ext cx="0" cy="0"/>
          <a:chOff x="0" y="0"/>
          <a:chExt cx="0" cy="0"/>
        </a:xfrm>
      </p:grpSpPr>
      <p:sp>
        <p:nvSpPr>
          <p:cNvPr id="918" name="Google Shape;918;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0" name="Google Shape;920;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1" name="Google Shape;921;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2" name="Google Shape;922;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3" name="Google Shape;923;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0" name="Google Shape;940;p4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41" name="Google Shape;941;p4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42" name="Google Shape;942;p4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3" name="Google Shape;943;p4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44" name="Google Shape;944;p4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5" name="Google Shape;945;p4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46" name="Google Shape;946;p4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7" name="Google Shape;947;p4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48" name="Shape 948"/>
        <p:cNvGrpSpPr/>
        <p:nvPr/>
      </p:nvGrpSpPr>
      <p:grpSpPr>
        <a:xfrm>
          <a:off x="0" y="0"/>
          <a:ext cx="0" cy="0"/>
          <a:chOff x="0" y="0"/>
          <a:chExt cx="0" cy="0"/>
        </a:xfrm>
      </p:grpSpPr>
      <p:sp>
        <p:nvSpPr>
          <p:cNvPr id="949" name="Google Shape;949;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1" name="Google Shape;951;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2" name="Google Shape;952;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3" name="Google Shape;953;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4" name="Google Shape;954;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4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4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4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4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4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4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4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1" name="Google Shape;971;p4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72" name="Google Shape;972;p4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73" name="Google Shape;973;p4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74" name="Google Shape;974;p4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75" name="Google Shape;975;p4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76" name="Google Shape;976;p4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77" name="Google Shape;977;p4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78" name="Google Shape;978;p4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79" name="Shape 979"/>
        <p:cNvGrpSpPr/>
        <p:nvPr/>
      </p:nvGrpSpPr>
      <p:grpSpPr>
        <a:xfrm>
          <a:off x="0" y="0"/>
          <a:ext cx="0" cy="0"/>
          <a:chOff x="0" y="0"/>
          <a:chExt cx="0" cy="0"/>
        </a:xfrm>
      </p:grpSpPr>
      <p:sp>
        <p:nvSpPr>
          <p:cNvPr id="980" name="Google Shape;98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2" name="Google Shape;98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3" name="Google Shape;98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4" name="Google Shape;98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5" name="Google Shape;98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2" name="Google Shape;1002;p4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03" name="Google Shape;1003;p4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04" name="Google Shape;1004;p4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05" name="Google Shape;1005;p4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06" name="Google Shape;1006;p4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07" name="Google Shape;1007;p4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08" name="Google Shape;1008;p4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09" name="Google Shape;1009;p4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10" name="Shape 1010"/>
        <p:cNvGrpSpPr/>
        <p:nvPr/>
      </p:nvGrpSpPr>
      <p:grpSpPr>
        <a:xfrm>
          <a:off x="0" y="0"/>
          <a:ext cx="0" cy="0"/>
          <a:chOff x="0" y="0"/>
          <a:chExt cx="0" cy="0"/>
        </a:xfrm>
      </p:grpSpPr>
      <p:pic>
        <p:nvPicPr>
          <p:cNvPr id="1011" name="Google Shape;1011;p5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12" name="Google Shape;1012;p50"/>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3" name="Google Shape;1013;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14" name="Google Shape;1014;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5" name="Google Shape;1015;p5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16" name="Google Shape;1016;p50"/>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17" name="Google Shape;1017;p50"/>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49" name="Google Shape;49;p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 name="Google Shape;50;p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1" name="Google Shape;51;p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52" name="Google Shape;52;p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 name="Google Shape;53;p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55" name="Google Shape;55;p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56" name="Google Shape;56;p6"/>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18" name="Shape 1018"/>
        <p:cNvGrpSpPr/>
        <p:nvPr/>
      </p:nvGrpSpPr>
      <p:grpSpPr>
        <a:xfrm>
          <a:off x="0" y="0"/>
          <a:ext cx="0" cy="0"/>
          <a:chOff x="0" y="0"/>
          <a:chExt cx="0" cy="0"/>
        </a:xfrm>
      </p:grpSpPr>
      <p:pic>
        <p:nvPicPr>
          <p:cNvPr id="1019" name="Google Shape;1019;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20" name="Google Shape;1020;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2" name="Google Shape;1022;p51"/>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23" name="Google Shape;1023;p5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24" name="Shape 1024"/>
        <p:cNvGrpSpPr/>
        <p:nvPr/>
      </p:nvGrpSpPr>
      <p:grpSpPr>
        <a:xfrm>
          <a:off x="0" y="0"/>
          <a:ext cx="0" cy="0"/>
          <a:chOff x="0" y="0"/>
          <a:chExt cx="0" cy="0"/>
        </a:xfrm>
      </p:grpSpPr>
      <p:pic>
        <p:nvPicPr>
          <p:cNvPr id="1025" name="Google Shape;1025;p52"/>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26" name="Google Shape;1026;p52"/>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27" name="Google Shape;1027;p52"/>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
        <p:nvSpPr>
          <p:cNvPr id="1028" name="Google Shape;102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29" name="Shape 1029"/>
        <p:cNvGrpSpPr/>
        <p:nvPr/>
      </p:nvGrpSpPr>
      <p:grpSpPr>
        <a:xfrm>
          <a:off x="0" y="0"/>
          <a:ext cx="0" cy="0"/>
          <a:chOff x="0" y="0"/>
          <a:chExt cx="0" cy="0"/>
        </a:xfrm>
      </p:grpSpPr>
      <p:pic>
        <p:nvPicPr>
          <p:cNvPr id="1030" name="Google Shape;1030;p53"/>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1" name="Google Shape;1031;p53"/>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32" name="Google Shape;1032;p53"/>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
        <p:nvSpPr>
          <p:cNvPr id="1033" name="Google Shape;1033;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34" name="Shape 1034"/>
        <p:cNvGrpSpPr/>
        <p:nvPr/>
      </p:nvGrpSpPr>
      <p:grpSpPr>
        <a:xfrm>
          <a:off x="0" y="0"/>
          <a:ext cx="0" cy="0"/>
          <a:chOff x="0" y="0"/>
          <a:chExt cx="0" cy="0"/>
        </a:xfrm>
      </p:grpSpPr>
      <p:pic>
        <p:nvPicPr>
          <p:cNvPr id="1035" name="Google Shape;1035;p54"/>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6" name="Google Shape;1036;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37" name="Google Shape;1037;p54"/>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38" name="Google Shape;1038;p54"/>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39" name="Google Shape;1039;p54"/>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4"/>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4"/>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42" name="Shape 1042"/>
        <p:cNvGrpSpPr/>
        <p:nvPr/>
      </p:nvGrpSpPr>
      <p:grpSpPr>
        <a:xfrm>
          <a:off x="0" y="0"/>
          <a:ext cx="0" cy="0"/>
          <a:chOff x="0" y="0"/>
          <a:chExt cx="0" cy="0"/>
        </a:xfrm>
      </p:grpSpPr>
      <p:pic>
        <p:nvPicPr>
          <p:cNvPr id="1043" name="Google Shape;1043;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4" name="Google Shape;1044;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46" name="Google Shape;1046;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1050" name="Shape 1050"/>
        <p:cNvGrpSpPr/>
        <p:nvPr/>
      </p:nvGrpSpPr>
      <p:grpSpPr>
        <a:xfrm>
          <a:off x="0" y="0"/>
          <a:ext cx="0" cy="0"/>
          <a:chOff x="0" y="0"/>
          <a:chExt cx="0" cy="0"/>
        </a:xfrm>
      </p:grpSpPr>
      <p:sp>
        <p:nvSpPr>
          <p:cNvPr id="1051" name="Google Shape;1051;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57" name="Shape 57"/>
        <p:cNvGrpSpPr/>
        <p:nvPr/>
      </p:nvGrpSpPr>
      <p:grpSpPr>
        <a:xfrm>
          <a:off x="0" y="0"/>
          <a:ext cx="0" cy="0"/>
          <a:chOff x="0" y="0"/>
          <a:chExt cx="0" cy="0"/>
        </a:xfrm>
      </p:grpSpPr>
      <p:pic>
        <p:nvPicPr>
          <p:cNvPr id="58" name="Google Shape;58;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9" name="Google Shape;59;p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1" name="Google Shape;61;p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62" name="Google Shape;62;p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 name="Google Shape;63;p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65" name="Google Shape;65;p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pic>
        <p:nvPicPr>
          <p:cNvPr id="66" name="Google Shape;66;p7"/>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7" name="Shape 67"/>
        <p:cNvGrpSpPr/>
        <p:nvPr/>
      </p:nvGrpSpPr>
      <p:grpSpPr>
        <a:xfrm>
          <a:off x="0" y="0"/>
          <a:ext cx="0" cy="0"/>
          <a:chOff x="0" y="0"/>
          <a:chExt cx="0" cy="0"/>
        </a:xfrm>
      </p:grpSpPr>
      <p:pic>
        <p:nvPicPr>
          <p:cNvPr id="68" name="Google Shape;68;p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72" name="Shape 72"/>
        <p:cNvGrpSpPr/>
        <p:nvPr/>
      </p:nvGrpSpPr>
      <p:grpSpPr>
        <a:xfrm>
          <a:off x="0" y="0"/>
          <a:ext cx="0" cy="0"/>
          <a:chOff x="0" y="0"/>
          <a:chExt cx="0" cy="0"/>
        </a:xfrm>
      </p:grpSpPr>
      <p:pic>
        <p:nvPicPr>
          <p:cNvPr id="73" name="Google Shape;73;p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4" name="Google Shape;74;p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5" name="Google Shape;75;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77" name="Shape 77"/>
        <p:cNvGrpSpPr/>
        <p:nvPr/>
      </p:nvGrpSpPr>
      <p:grpSpPr>
        <a:xfrm>
          <a:off x="0" y="0"/>
          <a:ext cx="0" cy="0"/>
          <a:chOff x="0" y="0"/>
          <a:chExt cx="0" cy="0"/>
        </a:xfrm>
      </p:grpSpPr>
      <p:sp>
        <p:nvSpPr>
          <p:cNvPr id="78" name="Google Shape;78;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 name="Google Shape;80;p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1" name="Google Shape;81;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2" name="Google Shape;82;p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 name="Google Shape;83;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1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0.png"/><Relationship Id="rId4" Type="http://schemas.openxmlformats.org/officeDocument/2006/relationships/image" Target="../media/image104.png"/><Relationship Id="rId5" Type="http://schemas.openxmlformats.org/officeDocument/2006/relationships/image" Target="../media/image1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hyperlink" Target="https://seekingalpha.com/article/4255461-march-new-housing-construction-making-bottom-close-recessionary-levels" TargetMode="External"/><Relationship Id="rId4" Type="http://schemas.openxmlformats.org/officeDocument/2006/relationships/image" Target="../media/image10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0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16.png"/><Relationship Id="rId5" Type="http://schemas.openxmlformats.org/officeDocument/2006/relationships/image" Target="../media/image1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21.png"/><Relationship Id="rId4" Type="http://schemas.openxmlformats.org/officeDocument/2006/relationships/image" Target="../media/image126.png"/><Relationship Id="rId5"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21.png"/><Relationship Id="rId4" Type="http://schemas.openxmlformats.org/officeDocument/2006/relationships/image" Target="../media/image126.png"/><Relationship Id="rId5"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121.png"/><Relationship Id="rId4" Type="http://schemas.openxmlformats.org/officeDocument/2006/relationships/image" Target="../media/image126.png"/><Relationship Id="rId5"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121.png"/><Relationship Id="rId4" Type="http://schemas.openxmlformats.org/officeDocument/2006/relationships/image" Target="../media/image126.png"/><Relationship Id="rId5" Type="http://schemas.openxmlformats.org/officeDocument/2006/relationships/image" Target="../media/image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1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1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123.png"/><Relationship Id="rId4" Type="http://schemas.openxmlformats.org/officeDocument/2006/relationships/image" Target="../media/image162.png"/><Relationship Id="rId9"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24.png"/><Relationship Id="rId7" Type="http://schemas.openxmlformats.org/officeDocument/2006/relationships/image" Target="../media/image127.png"/><Relationship Id="rId8" Type="http://schemas.openxmlformats.org/officeDocument/2006/relationships/image" Target="../media/image128.png"/><Relationship Id="rId11" Type="http://schemas.openxmlformats.org/officeDocument/2006/relationships/image" Target="../media/image136.png"/><Relationship Id="rId10" Type="http://schemas.openxmlformats.org/officeDocument/2006/relationships/image" Target="../media/image1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164.png"/><Relationship Id="rId4" Type="http://schemas.openxmlformats.org/officeDocument/2006/relationships/image" Target="../media/image131.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4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1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1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1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137.png"/><Relationship Id="rId4" Type="http://schemas.openxmlformats.org/officeDocument/2006/relationships/image" Target="../media/image1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150.png"/><Relationship Id="rId4" Type="http://schemas.openxmlformats.org/officeDocument/2006/relationships/image" Target="../media/image139.png"/><Relationship Id="rId5" Type="http://schemas.openxmlformats.org/officeDocument/2006/relationships/image" Target="../media/image1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143.png"/><Relationship Id="rId4" Type="http://schemas.openxmlformats.org/officeDocument/2006/relationships/image" Target="../media/image154.png"/><Relationship Id="rId5" Type="http://schemas.openxmlformats.org/officeDocument/2006/relationships/image" Target="../media/image1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144.png"/><Relationship Id="rId4" Type="http://schemas.openxmlformats.org/officeDocument/2006/relationships/image" Target="../media/image13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5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146.png"/><Relationship Id="rId4" Type="http://schemas.openxmlformats.org/officeDocument/2006/relationships/image" Target="../media/image131.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147.png"/><Relationship Id="rId4" Type="http://schemas.openxmlformats.org/officeDocument/2006/relationships/image" Target="../media/image131.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1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163.png"/><Relationship Id="rId4" Type="http://schemas.openxmlformats.org/officeDocument/2006/relationships/image" Target="../media/image165.png"/><Relationship Id="rId5" Type="http://schemas.openxmlformats.org/officeDocument/2006/relationships/image" Target="../media/image14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1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13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151.png"/><Relationship Id="rId4" Type="http://schemas.openxmlformats.org/officeDocument/2006/relationships/image" Target="../media/image1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167.png"/><Relationship Id="rId4" Type="http://schemas.openxmlformats.org/officeDocument/2006/relationships/image" Target="../media/image1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17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image" Target="../media/image16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6.xml"/><Relationship Id="rId3" Type="http://schemas.openxmlformats.org/officeDocument/2006/relationships/image" Target="../media/image16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4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28.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57"/>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Zen of Data</a:t>
            </a:r>
            <a:endParaRPr/>
          </a:p>
        </p:txBody>
      </p:sp>
      <p:sp>
        <p:nvSpPr>
          <p:cNvPr id="1057" name="Google Shape;1057;p57"/>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pic>
        <p:nvPicPr>
          <p:cNvPr id="1122" name="Google Shape;1122;p66"/>
          <p:cNvPicPr preferRelativeResize="0"/>
          <p:nvPr/>
        </p:nvPicPr>
        <p:blipFill>
          <a:blip r:embed="rId3">
            <a:alphaModFix/>
          </a:blip>
          <a:stretch>
            <a:fillRect/>
          </a:stretch>
        </p:blipFill>
        <p:spPr>
          <a:xfrm>
            <a:off x="656300" y="722399"/>
            <a:ext cx="7667626" cy="4005551"/>
          </a:xfrm>
          <a:prstGeom prst="rect">
            <a:avLst/>
          </a:prstGeom>
          <a:noFill/>
          <a:ln>
            <a:noFill/>
          </a:ln>
        </p:spPr>
      </p:pic>
      <p:sp>
        <p:nvSpPr>
          <p:cNvPr id="1123" name="Google Shape;1123;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
            </a:r>
            <a:r>
              <a:rPr lang="en"/>
              <a:t>ata Science Involves Spreadsheets and Formulas</a:t>
            </a:r>
            <a:endParaRPr/>
          </a:p>
        </p:txBody>
      </p:sp>
      <p:sp>
        <p:nvSpPr>
          <p:cNvPr id="1124" name="Google Shape;1124;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25" name="Google Shape;1125;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67"/>
          <p:cNvSpPr txBox="1"/>
          <p:nvPr>
            <p:ph type="title"/>
          </p:nvPr>
        </p:nvSpPr>
        <p:spPr>
          <a:xfrm>
            <a:off x="2544050" y="1458025"/>
            <a:ext cx="6215100" cy="24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Fundamentally, data science is about </a:t>
            </a:r>
            <a:r>
              <a:rPr b="1" lang="en"/>
              <a:t>storytelling</a:t>
            </a:r>
            <a:r>
              <a:rPr lang="en">
                <a:latin typeface="Roboto Light"/>
                <a:ea typeface="Roboto Light"/>
                <a:cs typeface="Roboto Light"/>
                <a:sym typeface="Roboto Light"/>
              </a:rPr>
              <a:t> and </a:t>
            </a:r>
            <a:r>
              <a:rPr b="1" lang="en"/>
              <a:t>truth-telling.</a:t>
            </a:r>
            <a:endParaRPr b="1"/>
          </a:p>
        </p:txBody>
      </p:sp>
      <p:sp>
        <p:nvSpPr>
          <p:cNvPr id="1131" name="Google Shape;1131;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2" name="Google Shape;1132;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6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as Truth-Telling</a:t>
            </a:r>
            <a:endParaRPr/>
          </a:p>
        </p:txBody>
      </p:sp>
      <p:sp>
        <p:nvSpPr>
          <p:cNvPr id="1138" name="Google Shape;1138;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39" name="Google Shape;1139;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3" name="Shape 1143"/>
        <p:cNvGrpSpPr/>
        <p:nvPr/>
      </p:nvGrpSpPr>
      <p:grpSpPr>
        <a:xfrm>
          <a:off x="0" y="0"/>
          <a:ext cx="0" cy="0"/>
          <a:chOff x="0" y="0"/>
          <a:chExt cx="0" cy="0"/>
        </a:xfrm>
      </p:grpSpPr>
      <p:sp>
        <p:nvSpPr>
          <p:cNvPr id="1144" name="Google Shape;1144;p69"/>
          <p:cNvSpPr/>
          <p:nvPr/>
        </p:nvSpPr>
        <p:spPr>
          <a:xfrm>
            <a:off x="63900" y="0"/>
            <a:ext cx="9386400" cy="81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46" name="Google Shape;1146;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47" name="Google Shape;1147;p69"/>
          <p:cNvPicPr preferRelativeResize="0"/>
          <p:nvPr/>
        </p:nvPicPr>
        <p:blipFill>
          <a:blip r:embed="rId3">
            <a:alphaModFix/>
          </a:blip>
          <a:stretch>
            <a:fillRect/>
          </a:stretch>
        </p:blipFill>
        <p:spPr>
          <a:xfrm>
            <a:off x="-108575" y="618113"/>
            <a:ext cx="6946277" cy="3907275"/>
          </a:xfrm>
          <a:prstGeom prst="rect">
            <a:avLst/>
          </a:prstGeom>
          <a:noFill/>
          <a:ln>
            <a:noFill/>
          </a:ln>
        </p:spPr>
      </p:pic>
      <p:sp>
        <p:nvSpPr>
          <p:cNvPr id="1148" name="Google Shape;1148;p69"/>
          <p:cNvSpPr txBox="1"/>
          <p:nvPr/>
        </p:nvSpPr>
        <p:spPr>
          <a:xfrm rot="-5400000">
            <a:off x="3360025" y="1123850"/>
            <a:ext cx="600300" cy="6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oboto"/>
                <a:ea typeface="Roboto"/>
                <a:cs typeface="Roboto"/>
                <a:sym typeface="Roboto"/>
              </a:rPr>
              <a:t>1900</a:t>
            </a:r>
            <a:endParaRPr sz="700">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1901</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1902</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1903</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1904</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1905</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1906</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1907</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1908</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1909</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1909</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1910</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1911</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1912</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1913</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1914</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1915</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1916</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1917</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1918</a:t>
            </a:r>
            <a:endParaRPr sz="700">
              <a:solidFill>
                <a:schemeClr val="dk1"/>
              </a:solidFill>
              <a:latin typeface="Roboto"/>
              <a:ea typeface="Roboto"/>
              <a:cs typeface="Roboto"/>
              <a:sym typeface="Roboto"/>
            </a:endParaRPr>
          </a:p>
          <a:p>
            <a:pPr indent="0" lvl="0" marL="0" rtl="0" algn="l">
              <a:spcBef>
                <a:spcPts val="1000"/>
              </a:spcBef>
              <a:spcAft>
                <a:spcPts val="0"/>
              </a:spcAft>
              <a:buNone/>
            </a:pPr>
            <a:r>
              <a:rPr lang="en" sz="700">
                <a:solidFill>
                  <a:schemeClr val="dk1"/>
                </a:solidFill>
                <a:latin typeface="Roboto"/>
                <a:ea typeface="Roboto"/>
                <a:cs typeface="Roboto"/>
                <a:sym typeface="Roboto"/>
              </a:rPr>
              <a:t>1919</a:t>
            </a:r>
            <a:endParaRPr sz="700">
              <a:solidFill>
                <a:schemeClr val="dk1"/>
              </a:solidFill>
              <a:latin typeface="Roboto"/>
              <a:ea typeface="Roboto"/>
              <a:cs typeface="Roboto"/>
              <a:sym typeface="Roboto"/>
            </a:endParaRPr>
          </a:p>
          <a:p>
            <a:pPr indent="0" lvl="0" marL="0" rtl="0" algn="l">
              <a:spcBef>
                <a:spcPts val="1000"/>
              </a:spcBef>
              <a:spcAft>
                <a:spcPts val="1000"/>
              </a:spcAft>
              <a:buNone/>
            </a:pPr>
            <a:r>
              <a:rPr lang="en" sz="700">
                <a:solidFill>
                  <a:schemeClr val="dk1"/>
                </a:solidFill>
                <a:latin typeface="Roboto"/>
                <a:ea typeface="Roboto"/>
                <a:cs typeface="Roboto"/>
                <a:sym typeface="Roboto"/>
              </a:rPr>
              <a:t>1920</a:t>
            </a:r>
            <a:endParaRPr sz="700">
              <a:solidFill>
                <a:schemeClr val="dk1"/>
              </a:solidFill>
              <a:latin typeface="Roboto"/>
              <a:ea typeface="Roboto"/>
              <a:cs typeface="Roboto"/>
              <a:sym typeface="Roboto"/>
            </a:endParaRPr>
          </a:p>
        </p:txBody>
      </p:sp>
      <p:sp>
        <p:nvSpPr>
          <p:cNvPr id="1149" name="Google Shape;1149;p69"/>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93C47D"/>
                </a:solidFill>
                <a:latin typeface="Roboto"/>
                <a:ea typeface="Roboto"/>
                <a:cs typeface="Roboto"/>
                <a:sym typeface="Roboto"/>
              </a:rPr>
              <a:t>Unearthing Relationships</a:t>
            </a:r>
            <a:endParaRPr sz="3000">
              <a:solidFill>
                <a:srgbClr val="93C47D"/>
              </a:solidFill>
              <a:latin typeface="Roboto"/>
              <a:ea typeface="Roboto"/>
              <a:cs typeface="Roboto"/>
              <a:sym typeface="Roboto"/>
            </a:endParaRPr>
          </a:p>
        </p:txBody>
      </p:sp>
      <p:cxnSp>
        <p:nvCxnSpPr>
          <p:cNvPr id="1150" name="Google Shape;1150;p69"/>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
        <p:nvSpPr>
          <p:cNvPr id="1151" name="Google Shape;1151;p69"/>
          <p:cNvSpPr txBox="1"/>
          <p:nvPr/>
        </p:nvSpPr>
        <p:spPr>
          <a:xfrm>
            <a:off x="1953138" y="3738775"/>
            <a:ext cx="2551200" cy="33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Cigarettes Smoked</a:t>
            </a:r>
            <a:endParaRPr b="1" sz="1200">
              <a:latin typeface="Roboto"/>
              <a:ea typeface="Roboto"/>
              <a:cs typeface="Roboto"/>
              <a:sym typeface="Roboto"/>
            </a:endParaRPr>
          </a:p>
        </p:txBody>
      </p:sp>
      <p:sp>
        <p:nvSpPr>
          <p:cNvPr id="1152" name="Google Shape;1152;p69"/>
          <p:cNvSpPr txBox="1"/>
          <p:nvPr/>
        </p:nvSpPr>
        <p:spPr>
          <a:xfrm>
            <a:off x="2662875" y="2867900"/>
            <a:ext cx="2551200" cy="33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Lung Cancer Deaths</a:t>
            </a:r>
            <a:endParaRPr b="1" sz="1200">
              <a:latin typeface="Roboto"/>
              <a:ea typeface="Roboto"/>
              <a:cs typeface="Roboto"/>
              <a:sym typeface="Roboto"/>
            </a:endParaRPr>
          </a:p>
        </p:txBody>
      </p:sp>
      <p:sp>
        <p:nvSpPr>
          <p:cNvPr id="1153" name="Google Shape;1153;p69"/>
          <p:cNvSpPr txBox="1"/>
          <p:nvPr/>
        </p:nvSpPr>
        <p:spPr>
          <a:xfrm>
            <a:off x="636475" y="700000"/>
            <a:ext cx="5075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Lung Cancer Deaths per 100,000</a:t>
            </a:r>
            <a:endParaRPr b="1">
              <a:latin typeface="Roboto"/>
              <a:ea typeface="Roboto"/>
              <a:cs typeface="Roboto"/>
              <a:sym typeface="Roboto"/>
            </a:endParaRPr>
          </a:p>
        </p:txBody>
      </p:sp>
      <p:sp>
        <p:nvSpPr>
          <p:cNvPr id="1154" name="Google Shape;1154;p69"/>
          <p:cNvSpPr txBox="1"/>
          <p:nvPr/>
        </p:nvSpPr>
        <p:spPr>
          <a:xfrm>
            <a:off x="8100" y="973700"/>
            <a:ext cx="423000" cy="320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700">
                <a:solidFill>
                  <a:schemeClr val="dk1"/>
                </a:solidFill>
                <a:latin typeface="Roboto"/>
                <a:ea typeface="Roboto"/>
                <a:cs typeface="Roboto"/>
                <a:sym typeface="Roboto"/>
              </a:rPr>
              <a:t>100k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95k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80k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75k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70k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65k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60k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55k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50k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45k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40k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35k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30k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25k</a:t>
            </a:r>
            <a:endParaRPr sz="700">
              <a:solidFill>
                <a:schemeClr val="dk1"/>
              </a:solidFill>
              <a:latin typeface="Roboto"/>
              <a:ea typeface="Roboto"/>
              <a:cs typeface="Roboto"/>
              <a:sym typeface="Roboto"/>
            </a:endParaRPr>
          </a:p>
          <a:p>
            <a:pPr indent="0" lvl="0" marL="0" rtl="0" algn="r">
              <a:spcBef>
                <a:spcPts val="600"/>
              </a:spcBef>
              <a:spcAft>
                <a:spcPts val="0"/>
              </a:spcAft>
              <a:buNone/>
            </a:pPr>
            <a:r>
              <a:rPr lang="en" sz="700">
                <a:solidFill>
                  <a:schemeClr val="dk1"/>
                </a:solidFill>
                <a:latin typeface="Roboto"/>
                <a:ea typeface="Roboto"/>
                <a:cs typeface="Roboto"/>
                <a:sym typeface="Roboto"/>
              </a:rPr>
              <a:t>20k</a:t>
            </a:r>
            <a:endParaRPr sz="700">
              <a:solidFill>
                <a:schemeClr val="dk1"/>
              </a:solidFill>
              <a:latin typeface="Roboto"/>
              <a:ea typeface="Roboto"/>
              <a:cs typeface="Roboto"/>
              <a:sym typeface="Roboto"/>
            </a:endParaRPr>
          </a:p>
          <a:p>
            <a:pPr indent="0" lvl="0" marL="0" rtl="0" algn="r">
              <a:spcBef>
                <a:spcPts val="600"/>
              </a:spcBef>
              <a:spcAft>
                <a:spcPts val="0"/>
              </a:spcAft>
              <a:buNone/>
            </a:pPr>
            <a:r>
              <a:t/>
            </a:r>
            <a:endParaRPr sz="700">
              <a:solidFill>
                <a:schemeClr val="dk1"/>
              </a:solidFill>
              <a:latin typeface="Roboto"/>
              <a:ea typeface="Roboto"/>
              <a:cs typeface="Roboto"/>
              <a:sym typeface="Roboto"/>
            </a:endParaRPr>
          </a:p>
          <a:p>
            <a:pPr indent="0" lvl="0" marL="0" rtl="0" algn="r">
              <a:spcBef>
                <a:spcPts val="600"/>
              </a:spcBef>
              <a:spcAft>
                <a:spcPts val="600"/>
              </a:spcAft>
              <a:buNone/>
            </a:pPr>
            <a:r>
              <a:t/>
            </a:r>
            <a:endParaRPr sz="700">
              <a:solidFill>
                <a:schemeClr val="dk1"/>
              </a:solidFill>
              <a:latin typeface="Roboto"/>
              <a:ea typeface="Roboto"/>
              <a:cs typeface="Roboto"/>
              <a:sym typeface="Roboto"/>
            </a:endParaRPr>
          </a:p>
        </p:txBody>
      </p:sp>
      <p:pic>
        <p:nvPicPr>
          <p:cNvPr id="1155" name="Google Shape;1155;p69"/>
          <p:cNvPicPr preferRelativeResize="0"/>
          <p:nvPr/>
        </p:nvPicPr>
        <p:blipFill>
          <a:blip r:embed="rId4">
            <a:alphaModFix/>
          </a:blip>
          <a:stretch>
            <a:fillRect/>
          </a:stretch>
        </p:blipFill>
        <p:spPr>
          <a:xfrm>
            <a:off x="4504350" y="3469975"/>
            <a:ext cx="600300" cy="600300"/>
          </a:xfrm>
          <a:prstGeom prst="rect">
            <a:avLst/>
          </a:prstGeom>
          <a:noFill/>
          <a:ln>
            <a:noFill/>
          </a:ln>
        </p:spPr>
      </p:pic>
      <p:pic>
        <p:nvPicPr>
          <p:cNvPr id="1156" name="Google Shape;1156;p69"/>
          <p:cNvPicPr preferRelativeResize="0"/>
          <p:nvPr/>
        </p:nvPicPr>
        <p:blipFill>
          <a:blip r:embed="rId5">
            <a:alphaModFix/>
          </a:blip>
          <a:stretch>
            <a:fillRect/>
          </a:stretch>
        </p:blipFill>
        <p:spPr>
          <a:xfrm>
            <a:off x="4456946" y="2660474"/>
            <a:ext cx="600300" cy="300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62" name="Google Shape;1162;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63" name="Google Shape;1163;p70"/>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164" name="Google Shape;1164;p70"/>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00FFFF"/>
                </a:solidFill>
                <a:latin typeface="Roboto"/>
                <a:ea typeface="Roboto"/>
                <a:cs typeface="Roboto"/>
                <a:sym typeface="Roboto"/>
              </a:rPr>
              <a:t>Making Predictions</a:t>
            </a:r>
            <a:endParaRPr sz="3000">
              <a:solidFill>
                <a:srgbClr val="00FFFF"/>
              </a:solidFill>
              <a:latin typeface="Roboto"/>
              <a:ea typeface="Roboto"/>
              <a:cs typeface="Roboto"/>
              <a:sym typeface="Roboto"/>
            </a:endParaRPr>
          </a:p>
        </p:txBody>
      </p:sp>
      <p:cxnSp>
        <p:nvCxnSpPr>
          <p:cNvPr id="1165" name="Google Shape;1165;p70"/>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pic>
        <p:nvPicPr>
          <p:cNvPr id="1170" name="Google Shape;1170;p71"/>
          <p:cNvPicPr preferRelativeResize="0"/>
          <p:nvPr/>
        </p:nvPicPr>
        <p:blipFill>
          <a:blip r:embed="rId3">
            <a:alphaModFix/>
          </a:blip>
          <a:stretch>
            <a:fillRect/>
          </a:stretch>
        </p:blipFill>
        <p:spPr>
          <a:xfrm>
            <a:off x="186675" y="941875"/>
            <a:ext cx="5631552" cy="3768524"/>
          </a:xfrm>
          <a:prstGeom prst="rect">
            <a:avLst/>
          </a:prstGeom>
          <a:noFill/>
          <a:ln>
            <a:noFill/>
          </a:ln>
        </p:spPr>
      </p:pic>
      <p:sp>
        <p:nvSpPr>
          <p:cNvPr id="1171" name="Google Shape;1171;p71"/>
          <p:cNvSpPr/>
          <p:nvPr/>
        </p:nvSpPr>
        <p:spPr>
          <a:xfrm>
            <a:off x="63900" y="0"/>
            <a:ext cx="9386400" cy="81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73" name="Google Shape;1173;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74" name="Google Shape;1174;p71"/>
          <p:cNvSpPr/>
          <p:nvPr/>
        </p:nvSpPr>
        <p:spPr>
          <a:xfrm>
            <a:off x="6026400" y="0"/>
            <a:ext cx="3117600" cy="5143500"/>
          </a:xfrm>
          <a:prstGeom prst="rect">
            <a:avLst/>
          </a:prstGeom>
          <a:solidFill>
            <a:srgbClr val="000000">
              <a:alpha val="8614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Light"/>
                <a:ea typeface="Roboto Light"/>
                <a:cs typeface="Roboto Light"/>
                <a:sym typeface="Roboto Light"/>
              </a:rPr>
              <a:t>Data as Truth-Telling</a:t>
            </a:r>
            <a:endParaRPr sz="3000">
              <a:solidFill>
                <a:srgbClr val="FFFFFF"/>
              </a:solidFill>
              <a:latin typeface="Roboto Light"/>
              <a:ea typeface="Roboto Light"/>
              <a:cs typeface="Roboto Light"/>
              <a:sym typeface="Roboto Light"/>
            </a:endParaRPr>
          </a:p>
          <a:p>
            <a:pPr indent="0" lvl="0" marL="0" rtl="0" algn="ctr">
              <a:spcBef>
                <a:spcPts val="0"/>
              </a:spcBef>
              <a:spcAft>
                <a:spcPts val="0"/>
              </a:spcAft>
              <a:buNone/>
            </a:pPr>
            <a:r>
              <a:t/>
            </a:r>
            <a:endParaRPr sz="3000">
              <a:solidFill>
                <a:srgbClr val="FFFFFF"/>
              </a:solidFill>
              <a:latin typeface="Roboto"/>
              <a:ea typeface="Roboto"/>
              <a:cs typeface="Roboto"/>
              <a:sym typeface="Roboto"/>
            </a:endParaRPr>
          </a:p>
          <a:p>
            <a:pPr indent="0" lvl="0" marL="0" rtl="0" algn="ctr">
              <a:spcBef>
                <a:spcPts val="0"/>
              </a:spcBef>
              <a:spcAft>
                <a:spcPts val="0"/>
              </a:spcAft>
              <a:buNone/>
            </a:pPr>
            <a:r>
              <a:rPr lang="en" sz="3000">
                <a:solidFill>
                  <a:srgbClr val="F1C232"/>
                </a:solidFill>
                <a:latin typeface="Roboto"/>
                <a:ea typeface="Roboto"/>
                <a:cs typeface="Roboto"/>
                <a:sym typeface="Roboto"/>
              </a:rPr>
              <a:t>Stating Significance</a:t>
            </a:r>
            <a:endParaRPr sz="3000">
              <a:solidFill>
                <a:srgbClr val="F1C232"/>
              </a:solidFill>
              <a:latin typeface="Roboto"/>
              <a:ea typeface="Roboto"/>
              <a:cs typeface="Roboto"/>
              <a:sym typeface="Roboto"/>
            </a:endParaRPr>
          </a:p>
        </p:txBody>
      </p:sp>
      <p:cxnSp>
        <p:nvCxnSpPr>
          <p:cNvPr id="1175" name="Google Shape;1175;p71"/>
          <p:cNvCxnSpPr/>
          <p:nvPr/>
        </p:nvCxnSpPr>
        <p:spPr>
          <a:xfrm>
            <a:off x="6685300" y="2576750"/>
            <a:ext cx="1800900" cy="0"/>
          </a:xfrm>
          <a:prstGeom prst="straightConnector1">
            <a:avLst/>
          </a:prstGeom>
          <a:noFill/>
          <a:ln cap="flat" cmpd="sng" w="9525">
            <a:solidFill>
              <a:srgbClr val="F3F3F3"/>
            </a:solidFill>
            <a:prstDash val="solid"/>
            <a:round/>
            <a:headEnd len="med" w="med" type="none"/>
            <a:tailEnd len="med" w="med" type="none"/>
          </a:ln>
        </p:spPr>
      </p:cxnSp>
      <p:sp>
        <p:nvSpPr>
          <p:cNvPr id="1176" name="Google Shape;1176;p71"/>
          <p:cNvSpPr txBox="1"/>
          <p:nvPr/>
        </p:nvSpPr>
        <p:spPr>
          <a:xfrm>
            <a:off x="4777525" y="1380775"/>
            <a:ext cx="10407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190 million people</a:t>
            </a:r>
            <a:endParaRPr b="1" sz="1300">
              <a:latin typeface="Roboto"/>
              <a:ea typeface="Roboto"/>
              <a:cs typeface="Roboto"/>
              <a:sym typeface="Roboto"/>
            </a:endParaRPr>
          </a:p>
        </p:txBody>
      </p:sp>
      <p:sp>
        <p:nvSpPr>
          <p:cNvPr id="1177" name="Google Shape;1177;p71"/>
          <p:cNvSpPr txBox="1"/>
          <p:nvPr/>
        </p:nvSpPr>
        <p:spPr>
          <a:xfrm>
            <a:off x="322675" y="404125"/>
            <a:ext cx="5075400" cy="3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Exposure to Extreme Drought Is Increasing</a:t>
            </a:r>
            <a:endParaRPr b="1">
              <a:latin typeface="Roboto"/>
              <a:ea typeface="Roboto"/>
              <a:cs typeface="Roboto"/>
              <a:sym typeface="Roboto"/>
            </a:endParaRPr>
          </a:p>
        </p:txBody>
      </p:sp>
      <p:sp>
        <p:nvSpPr>
          <p:cNvPr id="1178" name="Google Shape;1178;p71"/>
          <p:cNvSpPr txBox="1"/>
          <p:nvPr/>
        </p:nvSpPr>
        <p:spPr>
          <a:xfrm>
            <a:off x="4547925" y="2090250"/>
            <a:ext cx="1040700" cy="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Roboto"/>
                <a:ea typeface="Roboto"/>
                <a:cs typeface="Roboto"/>
                <a:sym typeface="Roboto"/>
              </a:rPr>
              <a:t>114 million people</a:t>
            </a:r>
            <a:endParaRPr b="1" sz="13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7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as Storytelling</a:t>
            </a:r>
            <a:endParaRPr/>
          </a:p>
        </p:txBody>
      </p:sp>
      <p:sp>
        <p:nvSpPr>
          <p:cNvPr id="1184" name="Google Shape;1184;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85" name="Google Shape;1185;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9" name="Shape 1189"/>
        <p:cNvGrpSpPr/>
        <p:nvPr/>
      </p:nvGrpSpPr>
      <p:grpSpPr>
        <a:xfrm>
          <a:off x="0" y="0"/>
          <a:ext cx="0" cy="0"/>
          <a:chOff x="0" y="0"/>
          <a:chExt cx="0" cy="0"/>
        </a:xfrm>
      </p:grpSpPr>
      <p:sp>
        <p:nvSpPr>
          <p:cNvPr id="1190" name="Google Shape;1190;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Data as Storytelling</a:t>
            </a:r>
            <a:endParaRPr/>
          </a:p>
        </p:txBody>
      </p:sp>
      <p:sp>
        <p:nvSpPr>
          <p:cNvPr id="1191" name="Google Shape;1191;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92" name="Google Shape;1192;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Data: Congressional Budget Office</a:t>
            </a:r>
            <a:endParaRPr>
              <a:solidFill>
                <a:schemeClr val="dk1"/>
              </a:solidFill>
            </a:endParaRPr>
          </a:p>
          <a:p>
            <a:pPr indent="0" lvl="0" marL="0" rtl="0" algn="l">
              <a:spcBef>
                <a:spcPts val="0"/>
              </a:spcBef>
              <a:spcAft>
                <a:spcPts val="0"/>
              </a:spcAft>
              <a:buNone/>
            </a:pPr>
            <a:r>
              <a:t/>
            </a:r>
            <a:endParaRPr/>
          </a:p>
        </p:txBody>
      </p:sp>
      <p:graphicFrame>
        <p:nvGraphicFramePr>
          <p:cNvPr id="1193" name="Google Shape;1193;p73"/>
          <p:cNvGraphicFramePr/>
          <p:nvPr/>
        </p:nvGraphicFramePr>
        <p:xfrm>
          <a:off x="562625" y="832025"/>
          <a:ext cx="3000000" cy="3000000"/>
        </p:xfrm>
        <a:graphic>
          <a:graphicData uri="http://schemas.openxmlformats.org/drawingml/2006/table">
            <a:tbl>
              <a:tblPr>
                <a:noFill/>
                <a:tableStyleId>{6B63CFEF-3939-4BBB-9645-DE32E5DF0914}</a:tableStyleId>
              </a:tblPr>
              <a:tblGrid>
                <a:gridCol w="670525"/>
                <a:gridCol w="670525"/>
                <a:gridCol w="670525"/>
                <a:gridCol w="670525"/>
                <a:gridCol w="670525"/>
                <a:gridCol w="670525"/>
                <a:gridCol w="670525"/>
                <a:gridCol w="670525"/>
                <a:gridCol w="670525"/>
                <a:gridCol w="670525"/>
                <a:gridCol w="670525"/>
                <a:gridCol w="670525"/>
              </a:tblGrid>
              <a:tr h="304750">
                <a:tc gridSpan="12">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U.S. Debt as Percentage of Gross Domestic Product, 1790–2011</a:t>
                      </a:r>
                      <a:endParaRPr b="1">
                        <a:solidFill>
                          <a:srgbClr val="FFFFFF"/>
                        </a:solidFill>
                        <a:latin typeface="Roboto"/>
                        <a:ea typeface="Roboto"/>
                        <a:cs typeface="Roboto"/>
                        <a:sym typeface="Roboto"/>
                      </a:endParaRPr>
                    </a:p>
                  </a:txBody>
                  <a:tcPr marT="45700" marB="45700" marR="91425" marL="91425">
                    <a:solidFill>
                      <a:srgbClr val="28C8E5"/>
                    </a:solidFill>
                  </a:tcPr>
                </a:tc>
                <a:tc hMerge="1"/>
                <a:tc hMerge="1"/>
                <a:tc hMerge="1"/>
                <a:tc hMerge="1"/>
                <a:tc hMerge="1"/>
                <a:tc hMerge="1"/>
                <a:tc hMerge="1"/>
                <a:tc hMerge="1"/>
                <a:tc hMerge="1"/>
                <a:tc hMerge="1"/>
                <a:tc hMerge="1"/>
              </a:tr>
              <a:tr h="198075">
                <a:tc>
                  <a:txBody>
                    <a:bodyPr/>
                    <a:lstStyle/>
                    <a:p>
                      <a:pPr indent="0" lvl="0" marL="0" rtl="0" algn="l">
                        <a:spcBef>
                          <a:spcPts val="0"/>
                        </a:spcBef>
                        <a:spcAft>
                          <a:spcPts val="0"/>
                        </a:spcAft>
                        <a:buNone/>
                      </a:pPr>
                      <a:r>
                        <a:rPr b="1" lang="en" sz="700"/>
                        <a:t>1790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29,6%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1835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1880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1925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21.6</a:t>
                      </a:r>
                      <a:endParaRPr b="1" sz="700"/>
                    </a:p>
                  </a:txBody>
                  <a:tcPr marT="45700" marB="45700" marR="91425" marL="91425">
                    <a:solidFill>
                      <a:srgbClr val="FFFFFF"/>
                    </a:solidFill>
                  </a:tcPr>
                </a:tc>
                <a:tc rowSpan="17">
                  <a:txBody>
                    <a:bodyPr/>
                    <a:lstStyle/>
                    <a:p>
                      <a:pPr indent="0" lvl="0" marL="0" rtl="0" algn="l">
                        <a:spcBef>
                          <a:spcPts val="0"/>
                        </a:spcBef>
                        <a:spcAft>
                          <a:spcPts val="0"/>
                        </a:spcAft>
                        <a:buNone/>
                      </a:pPr>
                      <a:r>
                        <a:t/>
                      </a:r>
                      <a:endParaRPr b="1" sz="700"/>
                    </a:p>
                  </a:txBody>
                  <a:tcPr marT="0" marB="0" marR="0" marL="0">
                    <a:solidFill>
                      <a:srgbClr val="FFFFFF"/>
                    </a:solidFill>
                  </a:tcPr>
                </a:tc>
                <a:tc>
                  <a:txBody>
                    <a:bodyPr/>
                    <a:lstStyle/>
                    <a:p>
                      <a:pPr indent="0" lvl="0" marL="0" rtl="0" algn="l">
                        <a:spcBef>
                          <a:spcPts val="0"/>
                        </a:spcBef>
                        <a:spcAft>
                          <a:spcPts val="0"/>
                        </a:spcAft>
                        <a:buNone/>
                      </a:pPr>
                      <a:r>
                        <a:rPr b="1" lang="en" sz="700"/>
                        <a:t>1970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28.0</a:t>
                      </a:r>
                      <a:endParaRPr b="1" sz="700"/>
                    </a:p>
                  </a:txBody>
                  <a:tcPr marT="45700" marB="45700" marR="91425" marL="91425">
                    <a:solidFill>
                      <a:srgbClr val="EEF7F8"/>
                    </a:solidFill>
                  </a:tcPr>
                </a:tc>
                <a:tc rowSpan="17">
                  <a:txBody>
                    <a:bodyPr/>
                    <a:lstStyle/>
                    <a:p>
                      <a:pPr indent="0" lvl="0" marL="0" rtl="0" algn="l">
                        <a:spcBef>
                          <a:spcPts val="0"/>
                        </a:spcBef>
                        <a:spcAft>
                          <a:spcPts val="0"/>
                        </a:spcAft>
                        <a:buNone/>
                      </a:pPr>
                      <a:r>
                        <a:t/>
                      </a:r>
                      <a:endParaRPr sz="700"/>
                    </a:p>
                  </a:txBody>
                  <a:tcPr marT="45700" marB="45700" marR="91425" marL="91425">
                    <a:solidFill>
                      <a:srgbClr val="FFFFFF"/>
                    </a:solidFill>
                  </a:tcPr>
                </a:tc>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29.2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1836</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0,0</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1926</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19.0</a:t>
                      </a:r>
                      <a:endParaRPr b="1" sz="700"/>
                    </a:p>
                  </a:txBody>
                  <a:tcPr marT="45700" marB="45700" marR="91425" marL="91425">
                    <a:solidFill>
                      <a:srgbClr val="FFFFFF"/>
                    </a:solidFill>
                  </a:tcPr>
                </a:tc>
                <a:tc vMerge="1"/>
                <a:tc>
                  <a:txBody>
                    <a:bodyPr/>
                    <a:lstStyle/>
                    <a:p>
                      <a:pPr indent="0" lvl="0" marL="0" rtl="0" algn="l">
                        <a:spcBef>
                          <a:spcPts val="0"/>
                        </a:spcBef>
                        <a:spcAft>
                          <a:spcPts val="0"/>
                        </a:spcAft>
                        <a:buNone/>
                      </a:pPr>
                      <a:r>
                        <a:rPr b="1" lang="en" sz="700"/>
                        <a:t>1971</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28.1</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28.0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14.3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18.0</a:t>
                      </a:r>
                      <a:endParaRPr b="1" sz="700"/>
                    </a:p>
                  </a:txBody>
                  <a:tcPr marT="45700" marB="45700" marR="91425" marL="91425">
                    <a:solidFill>
                      <a:srgbClr val="FFFFFF"/>
                    </a:solidFill>
                  </a:tcPr>
                </a:tc>
                <a:tc vMerge="1"/>
                <a:tc>
                  <a:txBody>
                    <a:bodyPr/>
                    <a:lstStyle/>
                    <a:p>
                      <a:pPr indent="0" lvl="0" marL="0" rtl="0" algn="l">
                        <a:spcBef>
                          <a:spcPts val="0"/>
                        </a:spcBef>
                        <a:spcAft>
                          <a:spcPts val="0"/>
                        </a:spcAft>
                        <a:buNone/>
                      </a:pPr>
                      <a:r>
                        <a:rPr b="1" lang="en" sz="700">
                          <a:solidFill>
                            <a:srgbClr val="000000"/>
                          </a:solidFill>
                        </a:rPr>
                        <a:t>1972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27.4</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24.4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1838</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0.6</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1928</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17.0</a:t>
                      </a:r>
                      <a:endParaRPr b="1" sz="700"/>
                    </a:p>
                  </a:txBody>
                  <a:tcPr marT="45700" marB="45700" marR="91425" marL="91425">
                    <a:solidFill>
                      <a:srgbClr val="FFFFFF"/>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26.0</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21.8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1839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13.3</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1929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14.9</a:t>
                      </a:r>
                      <a:endParaRPr b="1" sz="700"/>
                    </a:p>
                  </a:txBody>
                  <a:tcPr marT="45700" marB="45700" marR="91425" marL="91425">
                    <a:solidFill>
                      <a:srgbClr val="FFFFFF"/>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23.9</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18.7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1840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0.3</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13.2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1930</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16.5</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25.3</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1841</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t>0.8</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12.4</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1931</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22.3</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27.5</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16.5</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1.2</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1887</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11.2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1932</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34.5</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1977</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27.8</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16.0</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1843</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1.5</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10.2</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1933</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39.1</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1978</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27.4</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1799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15.8</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1844</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1.0</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1889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8.6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1934</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44.0</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1979</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25.6</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1800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15.1</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1845</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0.7</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1890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t>7.8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1935</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42.9</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1980</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26.1</a:t>
                      </a:r>
                      <a:endParaRPr b="1" sz="700"/>
                    </a:p>
                  </a:txBody>
                  <a:tcPr marT="45700" marB="45700" marR="91425" marL="91425">
                    <a:solidFill>
                      <a:srgbClr val="EEF7F8"/>
                    </a:solidFill>
                  </a:tcPr>
                </a:tc>
                <a:tc vMerge="1"/>
              </a:tr>
              <a:tr h="198075">
                <a:tc>
                  <a:txBody>
                    <a:bodyPr/>
                    <a:lstStyle/>
                    <a:p>
                      <a:pPr indent="0" lvl="0" marL="0" rtl="0" algn="l">
                        <a:spcBef>
                          <a:spcPts val="0"/>
                        </a:spcBef>
                        <a:spcAft>
                          <a:spcPts val="0"/>
                        </a:spcAft>
                        <a:buNone/>
                      </a:pPr>
                      <a:r>
                        <a:rPr b="1" lang="en" sz="700">
                          <a:solidFill>
                            <a:srgbClr val="000000"/>
                          </a:solidFill>
                        </a:rPr>
                        <a:t>1801</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13.3</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1846</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1891</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7.0</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1936</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43.0</a:t>
                      </a:r>
                      <a:endParaRPr b="1" sz="700"/>
                    </a:p>
                  </a:txBody>
                  <a:tcPr marT="45700" marB="45700" marR="91425" marL="91425">
                    <a:solidFill>
                      <a:srgbClr val="FFFF00"/>
                    </a:solidFill>
                  </a:tcPr>
                </a:tc>
                <a:tc vMerge="1"/>
                <a:tc>
                  <a:txBody>
                    <a:bodyPr/>
                    <a:lstStyle/>
                    <a:p>
                      <a:pPr indent="0" lvl="0" marL="0" rtl="0" algn="l">
                        <a:spcBef>
                          <a:spcPts val="0"/>
                        </a:spcBef>
                        <a:spcAft>
                          <a:spcPts val="0"/>
                        </a:spcAft>
                        <a:buNone/>
                      </a:pPr>
                      <a:r>
                        <a:rPr b="1" lang="en" sz="700">
                          <a:solidFill>
                            <a:srgbClr val="000000"/>
                          </a:solidFill>
                        </a:rPr>
                        <a:t>1981</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25.8</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13.9</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1847</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1.7</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1892</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6.6</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1937</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40.1</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1982</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28.7</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14.1</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1848</a:t>
                      </a:r>
                      <a:endParaRPr b="1" sz="700"/>
                    </a:p>
                  </a:txBody>
                  <a:tcPr marT="45700" marB="45700" marR="91425" marL="9142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2.2</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1893</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6.8</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1938</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42.8</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1983</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33.1</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13.2</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1849</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2.5</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1894</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1939</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43.0</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1984</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34.0</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10.9</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1850</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2.3</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1895</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7.9</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1940</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solidFill>
                            <a:srgbClr val="000000"/>
                          </a:solidFill>
                        </a:rPr>
                        <a:t>42.7</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1985</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26.4</a:t>
                      </a:r>
                      <a:endParaRPr b="1" sz="700"/>
                    </a:p>
                  </a:txBody>
                  <a:tcPr marT="45700" marB="45700" marR="91425" marL="91425">
                    <a:solidFill>
                      <a:srgbClr val="FFFF00"/>
                    </a:solidFill>
                  </a:tcPr>
                </a:tc>
                <a:tc vMerge="1"/>
              </a:tr>
              <a:tr h="198075">
                <a:tc>
                  <a:txBody>
                    <a:bodyPr/>
                    <a:lstStyle/>
                    <a:p>
                      <a:pPr indent="0" lvl="0" marL="0" rtl="0" algn="l">
                        <a:spcBef>
                          <a:spcPts val="0"/>
                        </a:spcBef>
                        <a:spcAft>
                          <a:spcPts val="0"/>
                        </a:spcAft>
                        <a:buNone/>
                      </a:pPr>
                      <a:r>
                        <a:rPr b="1" lang="en" sz="700">
                          <a:solidFill>
                            <a:srgbClr val="000000"/>
                          </a:solidFill>
                        </a:rPr>
                        <a:t>1806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10.0</a:t>
                      </a:r>
                      <a:endParaRPr b="1" sz="700"/>
                    </a:p>
                  </a:txBody>
                  <a:tcPr marT="45700" marB="45700" marR="91425" marL="91425">
                    <a:solidFill>
                      <a:srgbClr val="EEF7F8"/>
                    </a:solidFill>
                  </a:tcPr>
                </a:tc>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1851</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2.4</a:t>
                      </a:r>
                      <a:endParaRPr b="1" sz="700"/>
                    </a:p>
                  </a:txBody>
                  <a:tcPr marT="45700" marB="45700" marR="91425" marL="91425">
                    <a:solidFill>
                      <a:srgbClr val="FFFFFF"/>
                    </a:solidFill>
                  </a:tcPr>
                </a:tc>
                <a:tc>
                  <a:txBody>
                    <a:bodyPr/>
                    <a:lstStyle/>
                    <a:p>
                      <a:pPr indent="0" lvl="0" marL="0" rtl="0" algn="l">
                        <a:spcBef>
                          <a:spcPts val="0"/>
                        </a:spcBef>
                        <a:spcAft>
                          <a:spcPts val="0"/>
                        </a:spcAft>
                        <a:buNone/>
                      </a:pPr>
                      <a:r>
                        <a:rPr b="1" lang="en" sz="700">
                          <a:solidFill>
                            <a:srgbClr val="000000"/>
                          </a:solidFill>
                        </a:rPr>
                        <a:t>1896</a:t>
                      </a:r>
                      <a:endParaRPr b="1" sz="700">
                        <a:solidFill>
                          <a:srgbClr val="000000"/>
                        </a:solidFill>
                      </a:endParaRPr>
                    </a:p>
                  </a:txBody>
                  <a:tcPr marT="45700" marB="45700" marR="91425" marL="91425">
                    <a:solidFill>
                      <a:srgbClr val="EEF7F8"/>
                    </a:solidFill>
                  </a:tcPr>
                </a:tc>
                <a:tc>
                  <a:txBody>
                    <a:bodyPr/>
                    <a:lstStyle/>
                    <a:p>
                      <a:pPr indent="0" lvl="0" marL="0" rtl="0" algn="l">
                        <a:spcBef>
                          <a:spcPts val="0"/>
                        </a:spcBef>
                        <a:spcAft>
                          <a:spcPts val="0"/>
                        </a:spcAft>
                        <a:buNone/>
                      </a:pPr>
                      <a:r>
                        <a:rPr b="1" lang="en" sz="700"/>
                        <a:t>8.5</a:t>
                      </a:r>
                      <a:endParaRPr b="1" sz="700"/>
                    </a:p>
                  </a:txBody>
                  <a:tcPr marT="45700" marB="45700" marR="91425" marL="91425">
                    <a:solidFill>
                      <a:srgbClr val="EEF7F8"/>
                    </a:solidFill>
                  </a:tcPr>
                </a:tc>
                <a:tc>
                  <a:txBody>
                    <a:bodyPr/>
                    <a:lstStyle/>
                    <a:p>
                      <a:pPr indent="0" lvl="0" marL="0" rtl="0" algn="l">
                        <a:spcBef>
                          <a:spcPts val="0"/>
                        </a:spcBef>
                        <a:spcAft>
                          <a:spcPts val="0"/>
                        </a:spcAft>
                        <a:buNone/>
                      </a:pPr>
                      <a:r>
                        <a:rPr b="1" lang="en" sz="700">
                          <a:solidFill>
                            <a:srgbClr val="000000"/>
                          </a:solidFill>
                        </a:rPr>
                        <a:t>1941</a:t>
                      </a:r>
                      <a:endParaRPr b="1" sz="700"/>
                    </a:p>
                  </a:txBody>
                  <a:tcPr marT="45700" marB="45700" marR="91425" marL="91425">
                    <a:solidFill>
                      <a:srgbClr val="FFFF00"/>
                    </a:solidFill>
                  </a:tcPr>
                </a:tc>
                <a:tc>
                  <a:txBody>
                    <a:bodyPr/>
                    <a:lstStyle/>
                    <a:p>
                      <a:pPr indent="0" lvl="0" marL="0" rtl="0" algn="l">
                        <a:spcBef>
                          <a:spcPts val="0"/>
                        </a:spcBef>
                        <a:spcAft>
                          <a:spcPts val="0"/>
                        </a:spcAft>
                        <a:buNone/>
                      </a:pPr>
                      <a:r>
                        <a:rPr b="1" lang="en" sz="700"/>
                        <a:t>43.3</a:t>
                      </a:r>
                      <a:endParaRPr b="1" sz="700"/>
                    </a:p>
                  </a:txBody>
                  <a:tcPr marT="45700" marB="45700" marR="91425" marL="91425">
                    <a:solidFill>
                      <a:srgbClr val="FFFF00"/>
                    </a:solidFill>
                  </a:tcPr>
                </a:tc>
                <a:tc vMerge="1"/>
                <a:tc>
                  <a:txBody>
                    <a:bodyPr/>
                    <a:lstStyle/>
                    <a:p>
                      <a:pPr indent="0" lvl="0" marL="0" rtl="0" algn="l">
                        <a:spcBef>
                          <a:spcPts val="0"/>
                        </a:spcBef>
                        <a:spcAft>
                          <a:spcPts val="0"/>
                        </a:spcAft>
                        <a:buClr>
                          <a:srgbClr val="000000"/>
                        </a:buClr>
                        <a:buSzPts val="1100"/>
                        <a:buFont typeface="Arial"/>
                        <a:buNone/>
                      </a:pPr>
                      <a:r>
                        <a:rPr b="1" lang="en" sz="700">
                          <a:solidFill>
                            <a:srgbClr val="000000"/>
                          </a:solidFill>
                        </a:rPr>
                        <a:t>1986</a:t>
                      </a:r>
                      <a:endParaRPr b="1" sz="700">
                        <a:solidFill>
                          <a:srgbClr val="000000"/>
                        </a:solidFill>
                      </a:endParaRPr>
                    </a:p>
                  </a:txBody>
                  <a:tcPr marT="45700" marB="45700" marR="91425" marL="91425">
                    <a:solidFill>
                      <a:srgbClr val="FFFF00"/>
                    </a:solidFill>
                  </a:tcPr>
                </a:tc>
                <a:tc>
                  <a:txBody>
                    <a:bodyPr/>
                    <a:lstStyle/>
                    <a:p>
                      <a:pPr indent="0" lvl="0" marL="0" rtl="0" algn="l">
                        <a:spcBef>
                          <a:spcPts val="0"/>
                        </a:spcBef>
                        <a:spcAft>
                          <a:spcPts val="0"/>
                        </a:spcAft>
                        <a:buNone/>
                      </a:pPr>
                      <a:r>
                        <a:rPr b="1" lang="en" sz="700"/>
                        <a:t>38.5</a:t>
                      </a:r>
                      <a:endParaRPr b="1" sz="700"/>
                    </a:p>
                  </a:txBody>
                  <a:tcPr marT="45700" marB="45700" marR="91425" marL="91425">
                    <a:solidFill>
                      <a:srgbClr val="FFFF00"/>
                    </a:solidFill>
                  </a:tcPr>
                </a:tc>
                <a:tc vMerge="1"/>
              </a:tr>
            </a:tbl>
          </a:graphicData>
        </a:graphic>
      </p:graphicFrame>
      <p:sp>
        <p:nvSpPr>
          <p:cNvPr id="1194" name="Google Shape;1194;p73"/>
          <p:cNvSpPr txBox="1"/>
          <p:nvPr/>
        </p:nvSpPr>
        <p:spPr>
          <a:xfrm rot="5400000">
            <a:off x="4738525" y="3221625"/>
            <a:ext cx="2618700" cy="3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The Great Depression &amp; World War II</a:t>
            </a:r>
            <a:endParaRPr b="1" sz="1000"/>
          </a:p>
        </p:txBody>
      </p:sp>
      <p:sp>
        <p:nvSpPr>
          <p:cNvPr id="1195" name="Google Shape;1195;p73"/>
          <p:cNvSpPr txBox="1"/>
          <p:nvPr/>
        </p:nvSpPr>
        <p:spPr>
          <a:xfrm rot="5400000">
            <a:off x="7349700" y="3675750"/>
            <a:ext cx="1303200" cy="4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t>Reagan Tax Cuts</a:t>
            </a:r>
            <a:endParaRPr b="1"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Data = Drama</a:t>
            </a:r>
            <a:endParaRPr/>
          </a:p>
        </p:txBody>
      </p:sp>
      <p:sp>
        <p:nvSpPr>
          <p:cNvPr id="1201" name="Google Shape;1201;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02" name="Google Shape;1202;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https://seekingalpha.com</a:t>
            </a:r>
            <a:endParaRPr/>
          </a:p>
        </p:txBody>
      </p:sp>
      <p:pic>
        <p:nvPicPr>
          <p:cNvPr id="1203" name="Google Shape;1203;p74"/>
          <p:cNvPicPr preferRelativeResize="0"/>
          <p:nvPr/>
        </p:nvPicPr>
        <p:blipFill>
          <a:blip r:embed="rId4">
            <a:alphaModFix/>
          </a:blip>
          <a:stretch>
            <a:fillRect/>
          </a:stretch>
        </p:blipFill>
        <p:spPr>
          <a:xfrm>
            <a:off x="997913" y="1293550"/>
            <a:ext cx="7148165" cy="3470700"/>
          </a:xfrm>
          <a:prstGeom prst="rect">
            <a:avLst/>
          </a:prstGeom>
          <a:noFill/>
          <a:ln>
            <a:noFill/>
          </a:ln>
        </p:spPr>
      </p:pic>
      <p:sp>
        <p:nvSpPr>
          <p:cNvPr id="1204" name="Google Shape;1204;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New Housing Construction: Making A Bottom, At Close To Recessionary Levels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7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Course Overview</a:t>
            </a:r>
            <a:endParaRPr/>
          </a:p>
        </p:txBody>
      </p:sp>
      <p:sp>
        <p:nvSpPr>
          <p:cNvPr id="1210" name="Google Shape;1210;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1" name="Google Shape;1211;p7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63" name="Google Shape;1063;p58"/>
          <p:cNvPicPr preferRelativeResize="0"/>
          <p:nvPr/>
        </p:nvPicPr>
        <p:blipFill>
          <a:blip r:embed="rId3">
            <a:alphaModFix/>
          </a:blip>
          <a:stretch>
            <a:fillRect/>
          </a:stretch>
        </p:blipFill>
        <p:spPr>
          <a:xfrm>
            <a:off x="0" y="0"/>
            <a:ext cx="9144000" cy="51434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Tools for Truths, Skills for Stories:</a:t>
            </a:r>
            <a:endParaRPr/>
          </a:p>
        </p:txBody>
      </p:sp>
      <p:sp>
        <p:nvSpPr>
          <p:cNvPr id="1217" name="Google Shape;1217;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18" name="Google Shape;1218;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219" name="Google Shape;1219;p76"/>
          <p:cNvPicPr preferRelativeResize="0"/>
          <p:nvPr/>
        </p:nvPicPr>
        <p:blipFill>
          <a:blip r:embed="rId3">
            <a:alphaModFix/>
          </a:blip>
          <a:stretch>
            <a:fillRect/>
          </a:stretch>
        </p:blipFill>
        <p:spPr>
          <a:xfrm>
            <a:off x="3472465" y="1032975"/>
            <a:ext cx="827470" cy="3662574"/>
          </a:xfrm>
          <a:prstGeom prst="rect">
            <a:avLst/>
          </a:prstGeom>
          <a:noFill/>
          <a:ln>
            <a:noFill/>
          </a:ln>
        </p:spPr>
      </p:pic>
      <p:sp>
        <p:nvSpPr>
          <p:cNvPr id="1220" name="Google Shape;1220;p76"/>
          <p:cNvSpPr txBox="1"/>
          <p:nvPr/>
        </p:nvSpPr>
        <p:spPr>
          <a:xfrm>
            <a:off x="450350" y="1261575"/>
            <a:ext cx="29685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latin typeface="Roboto"/>
                <a:ea typeface="Roboto"/>
                <a:cs typeface="Roboto"/>
                <a:sym typeface="Roboto"/>
              </a:rPr>
              <a:t>Our Goals:</a:t>
            </a:r>
            <a:endParaRPr b="1" sz="2400">
              <a:latin typeface="Roboto"/>
              <a:ea typeface="Roboto"/>
              <a:cs typeface="Roboto"/>
              <a:sym typeface="Roboto"/>
            </a:endParaRPr>
          </a:p>
          <a:p>
            <a:pPr indent="0" lvl="0" marL="0" rtl="0" algn="l">
              <a:spcBef>
                <a:spcPts val="800"/>
              </a:spcBef>
              <a:spcAft>
                <a:spcPts val="0"/>
              </a:spcAft>
              <a:buNone/>
            </a:pPr>
            <a:r>
              <a:t/>
            </a:r>
            <a:endParaRPr b="1">
              <a:latin typeface="Roboto"/>
              <a:ea typeface="Roboto"/>
              <a:cs typeface="Roboto"/>
              <a:sym typeface="Roboto"/>
            </a:endParaRPr>
          </a:p>
        </p:txBody>
      </p:sp>
      <p:sp>
        <p:nvSpPr>
          <p:cNvPr id="1221" name="Google Shape;1221;p76"/>
          <p:cNvSpPr txBox="1"/>
          <p:nvPr/>
        </p:nvSpPr>
        <p:spPr>
          <a:xfrm>
            <a:off x="4299925" y="1261575"/>
            <a:ext cx="32826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800"/>
              </a:spcAft>
              <a:buClr>
                <a:schemeClr val="dk1"/>
              </a:buClr>
              <a:buSzPts val="1100"/>
              <a:buFont typeface="Arial"/>
              <a:buNone/>
            </a:pPr>
            <a:r>
              <a:rPr b="1" lang="en" sz="2400">
                <a:latin typeface="Roboto"/>
                <a:ea typeface="Roboto"/>
                <a:cs typeface="Roboto"/>
                <a:sym typeface="Roboto"/>
              </a:rPr>
              <a:t>Our Means:</a:t>
            </a:r>
            <a:endParaRPr b="1">
              <a:latin typeface="Roboto"/>
              <a:ea typeface="Roboto"/>
              <a:cs typeface="Roboto"/>
              <a:sym typeface="Roboto"/>
            </a:endParaRPr>
          </a:p>
        </p:txBody>
      </p:sp>
      <p:sp>
        <p:nvSpPr>
          <p:cNvPr id="1222" name="Google Shape;1222;p76"/>
          <p:cNvSpPr txBox="1"/>
          <p:nvPr/>
        </p:nvSpPr>
        <p:spPr>
          <a:xfrm>
            <a:off x="450350" y="2228700"/>
            <a:ext cx="3301500" cy="27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latin typeface="Roboto Light"/>
                <a:ea typeface="Roboto Light"/>
                <a:cs typeface="Roboto Light"/>
                <a:sym typeface="Roboto Light"/>
              </a:rPr>
              <a:t>Truth-telling </a:t>
            </a:r>
            <a:endParaRPr sz="36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3600">
                <a:latin typeface="Roboto Light"/>
                <a:ea typeface="Roboto Light"/>
                <a:cs typeface="Roboto Light"/>
                <a:sym typeface="Roboto Light"/>
              </a:rPr>
              <a:t>Storytelling</a:t>
            </a:r>
            <a:endParaRPr sz="36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t/>
            </a:r>
            <a:endParaRPr sz="36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3600">
              <a:latin typeface="Roboto Light"/>
              <a:ea typeface="Roboto Light"/>
              <a:cs typeface="Roboto Light"/>
              <a:sym typeface="Roboto Light"/>
            </a:endParaRPr>
          </a:p>
        </p:txBody>
      </p:sp>
      <p:sp>
        <p:nvSpPr>
          <p:cNvPr id="1223" name="Google Shape;1223;p76"/>
          <p:cNvSpPr txBox="1"/>
          <p:nvPr/>
        </p:nvSpPr>
        <p:spPr>
          <a:xfrm>
            <a:off x="4264475" y="1891250"/>
            <a:ext cx="2066100" cy="24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Microsoft Excel</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Python</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pandas</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Matplotlib/Seaborn</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APIs</a:t>
            </a:r>
            <a:endParaRPr sz="15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500">
                <a:latin typeface="Roboto"/>
                <a:ea typeface="Roboto"/>
                <a:cs typeface="Roboto"/>
                <a:sym typeface="Roboto"/>
              </a:rPr>
              <a:t>Beautiful Soup</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Machine Learning</a:t>
            </a:r>
            <a:endParaRPr sz="1500">
              <a:latin typeface="Roboto"/>
              <a:ea typeface="Roboto"/>
              <a:cs typeface="Roboto"/>
              <a:sym typeface="Roboto"/>
            </a:endParaRPr>
          </a:p>
        </p:txBody>
      </p:sp>
      <p:sp>
        <p:nvSpPr>
          <p:cNvPr id="1224" name="Google Shape;1224;p76"/>
          <p:cNvSpPr txBox="1"/>
          <p:nvPr/>
        </p:nvSpPr>
        <p:spPr>
          <a:xfrm>
            <a:off x="6681650" y="1889113"/>
            <a:ext cx="2066100" cy="240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latin typeface="Roboto"/>
                <a:ea typeface="Roboto"/>
                <a:cs typeface="Roboto"/>
                <a:sym typeface="Roboto"/>
              </a:rPr>
              <a:t>SQL</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MongoDB</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HTML/CSS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JavaScript</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D3.js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Leaflet.js/Google Maps</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Tableau</a:t>
            </a:r>
            <a:endParaRPr sz="1500">
              <a:latin typeface="Roboto"/>
              <a:ea typeface="Roboto"/>
              <a:cs typeface="Roboto"/>
              <a:sym typeface="Roboto"/>
            </a:endParaRPr>
          </a:p>
          <a:p>
            <a:pPr indent="0" lvl="0" marL="0" rtl="0" algn="l">
              <a:lnSpc>
                <a:spcPct val="115000"/>
              </a:lnSpc>
              <a:spcBef>
                <a:spcPts val="0"/>
              </a:spcBef>
              <a:spcAft>
                <a:spcPts val="0"/>
              </a:spcAft>
              <a:buNone/>
            </a:pPr>
            <a:r>
              <a:rPr lang="en" sz="1500">
                <a:latin typeface="Roboto"/>
                <a:ea typeface="Roboto"/>
                <a:cs typeface="Roboto"/>
                <a:sym typeface="Roboto"/>
              </a:rPr>
              <a:t>Hadoop</a:t>
            </a:r>
            <a:endParaRPr sz="1500">
              <a:latin typeface="Roboto"/>
              <a:ea typeface="Roboto"/>
              <a:cs typeface="Roboto"/>
              <a:sym typeface="Roboto"/>
            </a:endParaRPr>
          </a:p>
          <a:p>
            <a:pPr indent="0" lvl="0" marL="0" rtl="0" algn="l">
              <a:lnSpc>
                <a:spcPct val="115000"/>
              </a:lnSpc>
              <a:spcBef>
                <a:spcPts val="0"/>
              </a:spcBef>
              <a:spcAft>
                <a:spcPts val="0"/>
              </a:spcAft>
              <a:buNone/>
            </a:pPr>
            <a:r>
              <a:t/>
            </a:r>
            <a:endParaRPr sz="1500">
              <a:latin typeface="Roboto"/>
              <a:ea typeface="Roboto"/>
              <a:cs typeface="Roboto"/>
              <a:sym typeface="Roboto"/>
            </a:endParaRPr>
          </a:p>
        </p:txBody>
      </p:sp>
      <p:pic>
        <p:nvPicPr>
          <p:cNvPr id="1225" name="Google Shape;1225;p76"/>
          <p:cNvPicPr preferRelativeResize="0"/>
          <p:nvPr/>
        </p:nvPicPr>
        <p:blipFill>
          <a:blip r:embed="rId4">
            <a:alphaModFix/>
          </a:blip>
          <a:stretch>
            <a:fillRect/>
          </a:stretch>
        </p:blipFill>
        <p:spPr>
          <a:xfrm>
            <a:off x="2068700" y="1150450"/>
            <a:ext cx="711763" cy="755949"/>
          </a:xfrm>
          <a:prstGeom prst="rect">
            <a:avLst/>
          </a:prstGeom>
          <a:noFill/>
          <a:ln>
            <a:noFill/>
          </a:ln>
        </p:spPr>
      </p:pic>
      <p:pic>
        <p:nvPicPr>
          <p:cNvPr id="1226" name="Google Shape;1226;p76"/>
          <p:cNvPicPr preferRelativeResize="0"/>
          <p:nvPr/>
        </p:nvPicPr>
        <p:blipFill>
          <a:blip r:embed="rId5">
            <a:alphaModFix/>
          </a:blip>
          <a:stretch>
            <a:fillRect/>
          </a:stretch>
        </p:blipFill>
        <p:spPr>
          <a:xfrm>
            <a:off x="6009239" y="1032974"/>
            <a:ext cx="672414" cy="755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Google Shape;1231;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Course Overview</a:t>
            </a:r>
            <a:endParaRPr/>
          </a:p>
        </p:txBody>
      </p:sp>
      <p:sp>
        <p:nvSpPr>
          <p:cNvPr id="1232" name="Google Shape;1232;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Each class will include the following: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33" name="Google Shape;1233;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34" name="Google Shape;1234;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5" name="Google Shape;1235;p77"/>
          <p:cNvSpPr txBox="1"/>
          <p:nvPr>
            <p:ph idx="3" type="subTitle"/>
          </p:nvPr>
        </p:nvSpPr>
        <p:spPr>
          <a:xfrm>
            <a:off x="-12150" y="12746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O</a:t>
            </a:r>
            <a:r>
              <a:rPr lang="en" sz="1600"/>
              <a:t>verview of Lesson Topics</a:t>
            </a:r>
            <a:endParaRPr sz="1600"/>
          </a:p>
        </p:txBody>
      </p:sp>
      <p:sp>
        <p:nvSpPr>
          <p:cNvPr id="1236" name="Google Shape;1236;p77"/>
          <p:cNvSpPr txBox="1"/>
          <p:nvPr>
            <p:ph idx="4" type="subTitle"/>
          </p:nvPr>
        </p:nvSpPr>
        <p:spPr>
          <a:xfrm>
            <a:off x="-12100" y="184885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Instructor Lecture</a:t>
            </a:r>
            <a:endParaRPr sz="1600"/>
          </a:p>
        </p:txBody>
      </p:sp>
      <p:sp>
        <p:nvSpPr>
          <p:cNvPr id="1237" name="Google Shape;1237;p77"/>
          <p:cNvSpPr txBox="1"/>
          <p:nvPr>
            <p:ph idx="5" type="subTitle"/>
          </p:nvPr>
        </p:nvSpPr>
        <p:spPr>
          <a:xfrm>
            <a:off x="-12200" y="24399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Instructor Demonstration</a:t>
            </a:r>
            <a:endParaRPr sz="1600"/>
          </a:p>
        </p:txBody>
      </p:sp>
      <p:sp>
        <p:nvSpPr>
          <p:cNvPr id="1238" name="Google Shape;1238;p77"/>
          <p:cNvSpPr txBox="1"/>
          <p:nvPr>
            <p:ph idx="6" type="subTitle"/>
          </p:nvPr>
        </p:nvSpPr>
        <p:spPr>
          <a:xfrm>
            <a:off x="-12250" y="30310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Class Discussions</a:t>
            </a:r>
            <a:endParaRPr sz="1600"/>
          </a:p>
        </p:txBody>
      </p:sp>
      <p:sp>
        <p:nvSpPr>
          <p:cNvPr id="1239" name="Google Shape;1239;p77"/>
          <p:cNvSpPr txBox="1"/>
          <p:nvPr>
            <p:ph idx="7" type="subTitle"/>
          </p:nvPr>
        </p:nvSpPr>
        <p:spPr>
          <a:xfrm>
            <a:off x="-12125" y="3622100"/>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In-Class Activities</a:t>
            </a:r>
            <a:endParaRPr sz="1600"/>
          </a:p>
        </p:txBody>
      </p:sp>
      <p:sp>
        <p:nvSpPr>
          <p:cNvPr id="1240" name="Google Shape;1240;p77"/>
          <p:cNvSpPr txBox="1"/>
          <p:nvPr>
            <p:ph idx="8" type="subTitle"/>
          </p:nvPr>
        </p:nvSpPr>
        <p:spPr>
          <a:xfrm>
            <a:off x="-12125" y="4236125"/>
            <a:ext cx="9168600" cy="446400"/>
          </a:xfrm>
          <a:prstGeom prst="rect">
            <a:avLst/>
          </a:prstGeom>
        </p:spPr>
        <p:txBody>
          <a:bodyPr anchorCtr="0" anchor="ctr" bIns="0" lIns="1417300" spcFirstLastPara="1" rIns="457200" wrap="square" tIns="0">
            <a:noAutofit/>
          </a:bodyPr>
          <a:lstStyle/>
          <a:p>
            <a:pPr indent="0" lvl="0" marL="0" rtl="0" algn="l">
              <a:spcBef>
                <a:spcPts val="0"/>
              </a:spcBef>
              <a:spcAft>
                <a:spcPts val="0"/>
              </a:spcAft>
              <a:buNone/>
            </a:pPr>
            <a:r>
              <a:rPr lang="en" sz="1600"/>
              <a:t>Project Work</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7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Weekly Breakdown by Subject</a:t>
            </a:r>
            <a:endParaRPr/>
          </a:p>
        </p:txBody>
      </p:sp>
      <p:sp>
        <p:nvSpPr>
          <p:cNvPr id="1246" name="Google Shape;1246;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47" name="Google Shape;1247;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3" name="Google Shape;1253;p79"/>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254" name="Google Shape;1254;p79"/>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graphicFrame>
        <p:nvGraphicFramePr>
          <p:cNvPr id="1255" name="Google Shape;1255;p79"/>
          <p:cNvGraphicFramePr/>
          <p:nvPr/>
        </p:nvGraphicFramePr>
        <p:xfrm>
          <a:off x="390225" y="514242"/>
          <a:ext cx="3000000" cy="3000000"/>
        </p:xfrm>
        <a:graphic>
          <a:graphicData uri="http://schemas.openxmlformats.org/drawingml/2006/table">
            <a:tbl>
              <a:tblPr>
                <a:noFill/>
                <a:tableStyleId>{6B63CFEF-3939-4BBB-9645-DE32E5DF0914}</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256" name="Google Shape;1256;p79"/>
          <p:cNvSpPr/>
          <p:nvPr/>
        </p:nvSpPr>
        <p:spPr>
          <a:xfrm>
            <a:off x="925150" y="564014"/>
            <a:ext cx="7398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9"/>
          <p:cNvSpPr/>
          <p:nvPr/>
        </p:nvSpPr>
        <p:spPr>
          <a:xfrm>
            <a:off x="927898" y="750657"/>
            <a:ext cx="8877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9"/>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9"/>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9"/>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79"/>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9"/>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9"/>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9"/>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9"/>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9"/>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9"/>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9"/>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9"/>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9"/>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9"/>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9"/>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9"/>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9"/>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9"/>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9"/>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9"/>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9"/>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9"/>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9"/>
          <p:cNvSpPr/>
          <p:nvPr/>
        </p:nvSpPr>
        <p:spPr>
          <a:xfrm>
            <a:off x="2051325" y="335925"/>
            <a:ext cx="6941100" cy="633300"/>
          </a:xfrm>
          <a:prstGeom prst="round2DiagRect">
            <a:avLst>
              <a:gd fmla="val 16667" name="adj1"/>
              <a:gd fmla="val 0" name="adj2"/>
            </a:avLst>
          </a:prstGeom>
          <a:solidFill>
            <a:srgbClr val="FFFFFF"/>
          </a:solidFill>
          <a:ln cap="flat" cmpd="sng" w="9525">
            <a:solidFill>
              <a:srgbClr val="595959"/>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rtl="0" algn="l">
              <a:spcBef>
                <a:spcPts val="0"/>
              </a:spcBef>
              <a:spcAft>
                <a:spcPts val="0"/>
              </a:spcAft>
              <a:buNone/>
            </a:pPr>
            <a:r>
              <a:rPr b="1" lang="en" sz="1200">
                <a:solidFill>
                  <a:srgbClr val="000000"/>
                </a:solidFill>
                <a:latin typeface="Roboto"/>
                <a:ea typeface="Roboto"/>
                <a:cs typeface="Roboto"/>
                <a:sym typeface="Roboto"/>
              </a:rPr>
              <a:t>Intro to Data Analytics &amp; Excel Masters: </a:t>
            </a:r>
            <a:r>
              <a:rPr lang="en" sz="1200">
                <a:solidFill>
                  <a:srgbClr val="000000"/>
                </a:solidFill>
                <a:latin typeface="Roboto"/>
                <a:ea typeface="Roboto"/>
                <a:cs typeface="Roboto"/>
                <a:sym typeface="Roboto"/>
              </a:rPr>
              <a:t>Introduction to the high-level concepts of data analytics and real-world data</a:t>
            </a:r>
            <a:r>
              <a:rPr lang="en" sz="1200">
                <a:latin typeface="Roboto"/>
                <a:ea typeface="Roboto"/>
                <a:cs typeface="Roboto"/>
                <a:sym typeface="Roboto"/>
              </a:rPr>
              <a:t> </a:t>
            </a:r>
            <a:r>
              <a:rPr lang="en" sz="1200">
                <a:solidFill>
                  <a:srgbClr val="000000"/>
                </a:solidFill>
                <a:latin typeface="Roboto"/>
                <a:ea typeface="Roboto"/>
                <a:cs typeface="Roboto"/>
                <a:sym typeface="Roboto"/>
              </a:rPr>
              <a:t>crunching with Excel </a:t>
            </a:r>
            <a:r>
              <a:rPr lang="en" sz="1200">
                <a:latin typeface="Roboto"/>
                <a:ea typeface="Roboto"/>
                <a:cs typeface="Roboto"/>
                <a:sym typeface="Roboto"/>
              </a:rPr>
              <a:t>f</a:t>
            </a:r>
            <a:r>
              <a:rPr lang="en" sz="1200">
                <a:solidFill>
                  <a:srgbClr val="000000"/>
                </a:solidFill>
                <a:latin typeface="Roboto"/>
                <a:ea typeface="Roboto"/>
                <a:cs typeface="Roboto"/>
                <a:sym typeface="Roboto"/>
              </a:rPr>
              <a:t>ormulas, </a:t>
            </a:r>
            <a:r>
              <a:rPr lang="en" sz="1200">
                <a:latin typeface="Roboto"/>
                <a:ea typeface="Roboto"/>
                <a:cs typeface="Roboto"/>
                <a:sym typeface="Roboto"/>
              </a:rPr>
              <a:t>p</a:t>
            </a:r>
            <a:r>
              <a:rPr lang="en" sz="1200">
                <a:solidFill>
                  <a:srgbClr val="000000"/>
                </a:solidFill>
                <a:latin typeface="Roboto"/>
                <a:ea typeface="Roboto"/>
                <a:cs typeface="Roboto"/>
                <a:sym typeface="Roboto"/>
              </a:rPr>
              <a:t>ivot </a:t>
            </a:r>
            <a:r>
              <a:rPr lang="en" sz="1200">
                <a:latin typeface="Roboto"/>
                <a:ea typeface="Roboto"/>
                <a:cs typeface="Roboto"/>
                <a:sym typeface="Roboto"/>
              </a:rPr>
              <a:t>t</a:t>
            </a:r>
            <a:r>
              <a:rPr lang="en" sz="1200">
                <a:solidFill>
                  <a:srgbClr val="000000"/>
                </a:solidFill>
                <a:latin typeface="Roboto"/>
                <a:ea typeface="Roboto"/>
                <a:cs typeface="Roboto"/>
                <a:sym typeface="Roboto"/>
              </a:rPr>
              <a:t>ables, and </a:t>
            </a:r>
            <a:r>
              <a:rPr lang="en" sz="1200">
                <a:latin typeface="Roboto"/>
                <a:ea typeface="Roboto"/>
                <a:cs typeface="Roboto"/>
                <a:sym typeface="Roboto"/>
              </a:rPr>
              <a:t>c</a:t>
            </a:r>
            <a:r>
              <a:rPr lang="en" sz="1200">
                <a:solidFill>
                  <a:srgbClr val="000000"/>
                </a:solidFill>
                <a:latin typeface="Roboto"/>
                <a:ea typeface="Roboto"/>
                <a:cs typeface="Roboto"/>
                <a:sym typeface="Roboto"/>
              </a:rPr>
              <a:t>onditional </a:t>
            </a:r>
            <a:r>
              <a:rPr lang="en" sz="1200">
                <a:latin typeface="Roboto"/>
                <a:ea typeface="Roboto"/>
                <a:cs typeface="Roboto"/>
                <a:sym typeface="Roboto"/>
              </a:rPr>
              <a:t>f</a:t>
            </a:r>
            <a:r>
              <a:rPr lang="en" sz="1200">
                <a:solidFill>
                  <a:srgbClr val="000000"/>
                </a:solidFill>
                <a:latin typeface="Roboto"/>
                <a:ea typeface="Roboto"/>
                <a:cs typeface="Roboto"/>
                <a:sym typeface="Roboto"/>
              </a:rPr>
              <a:t>ormatting.</a:t>
            </a:r>
            <a:endParaRPr sz="1200">
              <a:solidFill>
                <a:srgbClr val="000000"/>
              </a:solidFill>
              <a:latin typeface="Roboto"/>
              <a:ea typeface="Roboto"/>
              <a:cs typeface="Roboto"/>
              <a:sym typeface="Roboto"/>
            </a:endParaRPr>
          </a:p>
        </p:txBody>
      </p:sp>
      <p:sp>
        <p:nvSpPr>
          <p:cNvPr id="1281" name="Google Shape;1281;p79"/>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
        <p:nvSpPr>
          <p:cNvPr id="1282" name="Google Shape;1282;p79"/>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283" name="Google Shape;1283;p79"/>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1–2</a:t>
            </a:r>
            <a:endParaRPr b="1" sz="18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9" name="Google Shape;1289;p80"/>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290" name="Google Shape;1290;p80"/>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graphicFrame>
        <p:nvGraphicFramePr>
          <p:cNvPr id="1291" name="Google Shape;1291;p80"/>
          <p:cNvGraphicFramePr/>
          <p:nvPr/>
        </p:nvGraphicFramePr>
        <p:xfrm>
          <a:off x="390225" y="514242"/>
          <a:ext cx="3000000" cy="3000000"/>
        </p:xfrm>
        <a:graphic>
          <a:graphicData uri="http://schemas.openxmlformats.org/drawingml/2006/table">
            <a:tbl>
              <a:tblPr>
                <a:noFill/>
                <a:tableStyleId>{6B63CFEF-3939-4BBB-9645-DE32E5DF0914}</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292" name="Google Shape;1292;p80"/>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80"/>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80"/>
          <p:cNvSpPr/>
          <p:nvPr/>
        </p:nvSpPr>
        <p:spPr>
          <a:xfrm>
            <a:off x="927898" y="937300"/>
            <a:ext cx="10359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80"/>
          <p:cNvSpPr/>
          <p:nvPr/>
        </p:nvSpPr>
        <p:spPr>
          <a:xfrm>
            <a:off x="927898" y="1118253"/>
            <a:ext cx="1183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80"/>
          <p:cNvSpPr/>
          <p:nvPr/>
        </p:nvSpPr>
        <p:spPr>
          <a:xfrm>
            <a:off x="927898" y="1304896"/>
            <a:ext cx="13314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80"/>
          <p:cNvSpPr/>
          <p:nvPr/>
        </p:nvSpPr>
        <p:spPr>
          <a:xfrm>
            <a:off x="927898" y="1491540"/>
            <a:ext cx="14793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80"/>
          <p:cNvSpPr/>
          <p:nvPr/>
        </p:nvSpPr>
        <p:spPr>
          <a:xfrm>
            <a:off x="927898" y="1678183"/>
            <a:ext cx="16275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80"/>
          <p:cNvSpPr/>
          <p:nvPr/>
        </p:nvSpPr>
        <p:spPr>
          <a:xfrm>
            <a:off x="927898" y="1864826"/>
            <a:ext cx="17754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80"/>
          <p:cNvSpPr/>
          <p:nvPr/>
        </p:nvSpPr>
        <p:spPr>
          <a:xfrm>
            <a:off x="927898" y="2051470"/>
            <a:ext cx="1923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80"/>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80"/>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80"/>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0"/>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80"/>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80"/>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80"/>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80"/>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80"/>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80"/>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80"/>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80"/>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80"/>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80"/>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80"/>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80"/>
          <p:cNvSpPr/>
          <p:nvPr/>
        </p:nvSpPr>
        <p:spPr>
          <a:xfrm>
            <a:off x="2672275" y="1075300"/>
            <a:ext cx="5582100" cy="7020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1200">
                <a:latin typeface="Roboto"/>
                <a:ea typeface="Roboto"/>
                <a:cs typeface="Roboto"/>
                <a:sym typeface="Roboto"/>
              </a:rPr>
              <a:t>Python Data Analytics and Visualization</a:t>
            </a:r>
            <a:r>
              <a:rPr b="1" lang="en" sz="1200">
                <a:latin typeface="Roboto"/>
                <a:ea typeface="Roboto"/>
                <a:cs typeface="Roboto"/>
                <a:sym typeface="Roboto"/>
              </a:rPr>
              <a:t>: </a:t>
            </a:r>
            <a:r>
              <a:rPr lang="en" sz="1200">
                <a:latin typeface="Roboto"/>
                <a:ea typeface="Roboto"/>
                <a:cs typeface="Roboto"/>
                <a:sym typeface="Roboto"/>
              </a:rPr>
              <a:t>Thorough crash course on Python programming, followed by multiple weeks of data processing using advanced libraries like NumPy, pandas, Matplotlib, Seaborn, and Beautiful Soup. </a:t>
            </a:r>
            <a:endParaRPr sz="1200">
              <a:latin typeface="Roboto"/>
              <a:ea typeface="Roboto"/>
              <a:cs typeface="Roboto"/>
              <a:sym typeface="Roboto"/>
            </a:endParaRPr>
          </a:p>
        </p:txBody>
      </p:sp>
      <p:sp>
        <p:nvSpPr>
          <p:cNvPr id="1317" name="Google Shape;1317;p80"/>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18" name="Google Shape;1318;p80"/>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3–9</a:t>
            </a:r>
            <a:endParaRPr b="1" sz="1800">
              <a:latin typeface="Roboto"/>
              <a:ea typeface="Roboto"/>
              <a:cs typeface="Roboto"/>
              <a:sym typeface="Roboto"/>
            </a:endParaRPr>
          </a:p>
        </p:txBody>
      </p:sp>
      <p:sp>
        <p:nvSpPr>
          <p:cNvPr id="1319" name="Google Shape;1319;p80"/>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3" name="Shape 1323"/>
        <p:cNvGrpSpPr/>
        <p:nvPr/>
      </p:nvGrpSpPr>
      <p:grpSpPr>
        <a:xfrm>
          <a:off x="0" y="0"/>
          <a:ext cx="0" cy="0"/>
          <a:chOff x="0" y="0"/>
          <a:chExt cx="0" cy="0"/>
        </a:xfrm>
      </p:grpSpPr>
      <p:sp>
        <p:nvSpPr>
          <p:cNvPr id="1324" name="Google Shape;1324;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25" name="Google Shape;1325;p81"/>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326" name="Google Shape;1326;p81"/>
          <p:cNvSpPr/>
          <p:nvPr/>
        </p:nvSpPr>
        <p:spPr>
          <a:xfrm>
            <a:off x="3440350" y="2086250"/>
            <a:ext cx="5359500" cy="5337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Deep Dive into Databases: </a:t>
            </a:r>
            <a:r>
              <a:rPr lang="en" sz="1200">
                <a:latin typeface="Roboto"/>
                <a:ea typeface="Roboto"/>
                <a:cs typeface="Roboto"/>
                <a:sym typeface="Roboto"/>
              </a:rPr>
              <a:t>Immersion into introductory and advanced work with SQL (PostgreSQL) and noSQL databases (MongoDB). </a:t>
            </a:r>
            <a:endParaRPr b="1" sz="1200">
              <a:latin typeface="Roboto"/>
              <a:ea typeface="Roboto"/>
              <a:cs typeface="Roboto"/>
              <a:sym typeface="Roboto"/>
            </a:endParaRPr>
          </a:p>
        </p:txBody>
      </p:sp>
      <p:graphicFrame>
        <p:nvGraphicFramePr>
          <p:cNvPr id="1327" name="Google Shape;1327;p81"/>
          <p:cNvGraphicFramePr/>
          <p:nvPr/>
        </p:nvGraphicFramePr>
        <p:xfrm>
          <a:off x="390225" y="514242"/>
          <a:ext cx="3000000" cy="3000000"/>
        </p:xfrm>
        <a:graphic>
          <a:graphicData uri="http://schemas.openxmlformats.org/drawingml/2006/table">
            <a:tbl>
              <a:tblPr>
                <a:noFill/>
                <a:tableStyleId>{6B63CFEF-3939-4BBB-9645-DE32E5DF0914}</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28" name="Google Shape;1328;p81"/>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81"/>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81"/>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81"/>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81"/>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81"/>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81"/>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81"/>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81"/>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81"/>
          <p:cNvSpPr/>
          <p:nvPr/>
        </p:nvSpPr>
        <p:spPr>
          <a:xfrm>
            <a:off x="927898" y="2232422"/>
            <a:ext cx="2071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1"/>
          <p:cNvSpPr/>
          <p:nvPr/>
        </p:nvSpPr>
        <p:spPr>
          <a:xfrm>
            <a:off x="927898" y="2425408"/>
            <a:ext cx="22191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81"/>
          <p:cNvSpPr/>
          <p:nvPr/>
        </p:nvSpPr>
        <p:spPr>
          <a:xfrm>
            <a:off x="927898" y="2607657"/>
            <a:ext cx="2367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81"/>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81"/>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81"/>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81"/>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81"/>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81"/>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81"/>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1"/>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81"/>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1"/>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1"/>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81"/>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81"/>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53" name="Google Shape;1353;p81"/>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10–12</a:t>
            </a:r>
            <a:endParaRPr b="1" sz="1800">
              <a:latin typeface="Roboto"/>
              <a:ea typeface="Roboto"/>
              <a:cs typeface="Roboto"/>
              <a:sym typeface="Roboto"/>
            </a:endParaRPr>
          </a:p>
        </p:txBody>
      </p:sp>
      <p:sp>
        <p:nvSpPr>
          <p:cNvPr id="1354" name="Google Shape;1354;p81"/>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355" name="Google Shape;1355;p81"/>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9" name="Shape 1359"/>
        <p:cNvGrpSpPr/>
        <p:nvPr/>
      </p:nvGrpSpPr>
      <p:grpSpPr>
        <a:xfrm>
          <a:off x="0" y="0"/>
          <a:ext cx="0" cy="0"/>
          <a:chOff x="0" y="0"/>
          <a:chExt cx="0" cy="0"/>
        </a:xfrm>
      </p:grpSpPr>
      <p:sp>
        <p:nvSpPr>
          <p:cNvPr id="1360" name="Google Shape;1360;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1" name="Google Shape;1361;p82"/>
          <p:cNvSpPr/>
          <p:nvPr/>
        </p:nvSpPr>
        <p:spPr>
          <a:xfrm>
            <a:off x="3966150" y="2749975"/>
            <a:ext cx="4758600" cy="7095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Web-Based Data Visualization: </a:t>
            </a:r>
            <a:r>
              <a:rPr lang="en" sz="1200">
                <a:latin typeface="Roboto"/>
                <a:ea typeface="Roboto"/>
                <a:cs typeface="Roboto"/>
                <a:sym typeface="Roboto"/>
              </a:rPr>
              <a:t>Introduction to the fundamental tools of web development (HTML, CSS, JavaScript) and advanced libraries that are useful for data visualization (D3.js, Leaflet.js). </a:t>
            </a:r>
            <a:endParaRPr sz="1200">
              <a:latin typeface="Roboto"/>
              <a:ea typeface="Roboto"/>
              <a:cs typeface="Roboto"/>
              <a:sym typeface="Roboto"/>
            </a:endParaRPr>
          </a:p>
        </p:txBody>
      </p:sp>
      <p:graphicFrame>
        <p:nvGraphicFramePr>
          <p:cNvPr id="1362" name="Google Shape;1362;p82"/>
          <p:cNvGraphicFramePr/>
          <p:nvPr/>
        </p:nvGraphicFramePr>
        <p:xfrm>
          <a:off x="390225" y="514242"/>
          <a:ext cx="3000000" cy="3000000"/>
        </p:xfrm>
        <a:graphic>
          <a:graphicData uri="http://schemas.openxmlformats.org/drawingml/2006/table">
            <a:tbl>
              <a:tblPr>
                <a:noFill/>
                <a:tableStyleId>{6B63CFEF-3939-4BBB-9645-DE32E5DF0914}</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63" name="Google Shape;1363;p82"/>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82"/>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82"/>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82"/>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82"/>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82"/>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2"/>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2"/>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2"/>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2"/>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2"/>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2"/>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2"/>
          <p:cNvSpPr/>
          <p:nvPr/>
        </p:nvSpPr>
        <p:spPr>
          <a:xfrm>
            <a:off x="925150" y="2799498"/>
            <a:ext cx="25152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2"/>
          <p:cNvSpPr/>
          <p:nvPr/>
        </p:nvSpPr>
        <p:spPr>
          <a:xfrm>
            <a:off x="927898" y="2986141"/>
            <a:ext cx="26628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2"/>
          <p:cNvSpPr/>
          <p:nvPr/>
        </p:nvSpPr>
        <p:spPr>
          <a:xfrm>
            <a:off x="927898" y="3172785"/>
            <a:ext cx="28107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2"/>
          <p:cNvSpPr/>
          <p:nvPr/>
        </p:nvSpPr>
        <p:spPr>
          <a:xfrm>
            <a:off x="927898" y="3353737"/>
            <a:ext cx="29589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2"/>
          <p:cNvSpPr/>
          <p:nvPr/>
        </p:nvSpPr>
        <p:spPr>
          <a:xfrm>
            <a:off x="927898" y="3540380"/>
            <a:ext cx="31068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2"/>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2"/>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2"/>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2"/>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2"/>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2"/>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2"/>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2"/>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Final Projects &amp; Advanced Topics: </a:t>
            </a:r>
            <a:r>
              <a:rPr lang="en" sz="900">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sz="900">
              <a:solidFill>
                <a:srgbClr val="A9B7C0"/>
              </a:solidFill>
              <a:latin typeface="Roboto"/>
              <a:ea typeface="Roboto"/>
              <a:cs typeface="Roboto"/>
              <a:sym typeface="Roboto"/>
            </a:endParaRPr>
          </a:p>
        </p:txBody>
      </p:sp>
      <p:sp>
        <p:nvSpPr>
          <p:cNvPr id="1388" name="Google Shape;1388;p82"/>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13–17</a:t>
            </a:r>
            <a:endParaRPr b="1" sz="1800">
              <a:latin typeface="Roboto"/>
              <a:ea typeface="Roboto"/>
              <a:cs typeface="Roboto"/>
              <a:sym typeface="Roboto"/>
            </a:endParaRPr>
          </a:p>
        </p:txBody>
      </p:sp>
      <p:sp>
        <p:nvSpPr>
          <p:cNvPr id="1389" name="Google Shape;1389;p82"/>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390" name="Google Shape;1390;p82"/>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sp>
        <p:nvSpPr>
          <p:cNvPr id="1391" name="Google Shape;1391;p82"/>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5" name="Shape 1395"/>
        <p:cNvGrpSpPr/>
        <p:nvPr/>
      </p:nvGrpSpPr>
      <p:grpSpPr>
        <a:xfrm>
          <a:off x="0" y="0"/>
          <a:ext cx="0" cy="0"/>
          <a:chOff x="0" y="0"/>
          <a:chExt cx="0" cy="0"/>
        </a:xfrm>
      </p:grpSpPr>
      <p:sp>
        <p:nvSpPr>
          <p:cNvPr id="1396" name="Google Shape;1396;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97" name="Google Shape;1397;p83"/>
          <p:cNvGraphicFramePr/>
          <p:nvPr/>
        </p:nvGraphicFramePr>
        <p:xfrm>
          <a:off x="390225" y="514242"/>
          <a:ext cx="3000000" cy="3000000"/>
        </p:xfrm>
        <a:graphic>
          <a:graphicData uri="http://schemas.openxmlformats.org/drawingml/2006/table">
            <a:tbl>
              <a:tblPr>
                <a:noFill/>
                <a:tableStyleId>{6B63CFEF-3939-4BBB-9645-DE32E5DF0914}</a:tableStyleId>
              </a:tblPr>
              <a:tblGrid>
                <a:gridCol w="564950"/>
              </a:tblGrid>
              <a:tr h="186075">
                <a:tc>
                  <a:txBody>
                    <a:bodyPr/>
                    <a:lstStyle/>
                    <a:p>
                      <a:pPr indent="0" lvl="0" marL="0" rtl="0" algn="r">
                        <a:spcBef>
                          <a:spcPts val="0"/>
                        </a:spcBef>
                        <a:spcAft>
                          <a:spcPts val="0"/>
                        </a:spcAft>
                        <a:buNone/>
                      </a:pPr>
                      <a:r>
                        <a:rPr b="1" lang="en" sz="700"/>
                        <a:t>Week 1</a:t>
                      </a:r>
                      <a:endParaRPr b="1"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11</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12</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13</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14</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15</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16</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17</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18</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19</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20</a:t>
                      </a:r>
                      <a:endParaRPr sz="700"/>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21</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22</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23</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rtl="0" algn="r">
                        <a:spcBef>
                          <a:spcPts val="0"/>
                        </a:spcBef>
                        <a:spcAft>
                          <a:spcPts val="0"/>
                        </a:spcAft>
                        <a:buClr>
                          <a:srgbClr val="000000"/>
                        </a:buClr>
                        <a:buSzPts val="1100"/>
                        <a:buFont typeface="Arial"/>
                        <a:buNone/>
                      </a:pPr>
                      <a:r>
                        <a:rPr b="1" lang="en" sz="700">
                          <a:solidFill>
                            <a:srgbClr val="000000"/>
                          </a:solidFill>
                        </a:rPr>
                        <a:t>Week 24</a:t>
                      </a:r>
                      <a:endParaRPr b="1" sz="700">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98" name="Google Shape;1398;p83"/>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3"/>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3"/>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3"/>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3"/>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3"/>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3"/>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3"/>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3"/>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3"/>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3"/>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83"/>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83"/>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3"/>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3"/>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3"/>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3"/>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3"/>
          <p:cNvSpPr/>
          <p:nvPr/>
        </p:nvSpPr>
        <p:spPr>
          <a:xfrm>
            <a:off x="927898" y="3727024"/>
            <a:ext cx="32550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3"/>
          <p:cNvSpPr/>
          <p:nvPr/>
        </p:nvSpPr>
        <p:spPr>
          <a:xfrm>
            <a:off x="927898" y="3913667"/>
            <a:ext cx="34023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3"/>
          <p:cNvSpPr/>
          <p:nvPr/>
        </p:nvSpPr>
        <p:spPr>
          <a:xfrm>
            <a:off x="927898" y="4103484"/>
            <a:ext cx="3550500" cy="1152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3"/>
          <p:cNvSpPr/>
          <p:nvPr/>
        </p:nvSpPr>
        <p:spPr>
          <a:xfrm>
            <a:off x="927898" y="4290127"/>
            <a:ext cx="36984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3"/>
          <p:cNvSpPr/>
          <p:nvPr/>
        </p:nvSpPr>
        <p:spPr>
          <a:xfrm>
            <a:off x="927898" y="4471079"/>
            <a:ext cx="38466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3"/>
          <p:cNvSpPr/>
          <p:nvPr/>
        </p:nvSpPr>
        <p:spPr>
          <a:xfrm>
            <a:off x="927898" y="4660892"/>
            <a:ext cx="39945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3"/>
          <p:cNvSpPr/>
          <p:nvPr/>
        </p:nvSpPr>
        <p:spPr>
          <a:xfrm>
            <a:off x="927898" y="4843141"/>
            <a:ext cx="4142100" cy="115500"/>
          </a:xfrm>
          <a:prstGeom prst="roundRect">
            <a:avLst>
              <a:gd fmla="val 16667" name="adj"/>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3"/>
          <p:cNvSpPr/>
          <p:nvPr/>
        </p:nvSpPr>
        <p:spPr>
          <a:xfrm>
            <a:off x="5070000" y="3727077"/>
            <a:ext cx="3698400" cy="9339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73150" lIns="73150" spcFirstLastPara="1" rIns="73150" wrap="square" tIns="73150">
            <a:noAutofit/>
          </a:bodyPr>
          <a:lstStyle/>
          <a:p>
            <a:pPr indent="0" lvl="0" marL="0" marR="0" rtl="0" algn="l">
              <a:spcBef>
                <a:spcPts val="0"/>
              </a:spcBef>
              <a:spcAft>
                <a:spcPts val="0"/>
              </a:spcAft>
              <a:buNone/>
            </a:pPr>
            <a:r>
              <a:rPr b="1" lang="en" sz="1200">
                <a:latin typeface="Roboto"/>
                <a:ea typeface="Roboto"/>
                <a:cs typeface="Roboto"/>
                <a:sym typeface="Roboto"/>
              </a:rPr>
              <a:t>Final Projects &amp; Advanced Topics: </a:t>
            </a:r>
            <a:r>
              <a:rPr lang="en" sz="1200">
                <a:latin typeface="Roboto"/>
                <a:ea typeface="Roboto"/>
                <a:cs typeface="Roboto"/>
                <a:sym typeface="Roboto"/>
              </a:rPr>
              <a:t>Introduction Tableau and R as well as advanced topics like Hadoop and Machine Learning. Develop a real-world data visualization project.</a:t>
            </a:r>
            <a:endParaRPr sz="1200">
              <a:latin typeface="Roboto"/>
              <a:ea typeface="Roboto"/>
              <a:cs typeface="Roboto"/>
              <a:sym typeface="Roboto"/>
            </a:endParaRPr>
          </a:p>
        </p:txBody>
      </p:sp>
      <p:sp>
        <p:nvSpPr>
          <p:cNvPr id="1423" name="Google Shape;1423;p83"/>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Weeks 18–24</a:t>
            </a:r>
            <a:endParaRPr b="1" sz="1800">
              <a:latin typeface="Roboto"/>
              <a:ea typeface="Roboto"/>
              <a:cs typeface="Roboto"/>
              <a:sym typeface="Roboto"/>
            </a:endParaRPr>
          </a:p>
        </p:txBody>
      </p:sp>
      <p:sp>
        <p:nvSpPr>
          <p:cNvPr id="1424" name="Google Shape;1424;p83"/>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rtl="0" algn="l">
              <a:spcBef>
                <a:spcPts val="0"/>
              </a:spcBef>
              <a:spcAft>
                <a:spcPts val="0"/>
              </a:spcAft>
              <a:buNone/>
            </a:pPr>
            <a:r>
              <a:rPr b="1" lang="en" sz="900">
                <a:solidFill>
                  <a:srgbClr val="A9B7C0"/>
                </a:solidFill>
                <a:latin typeface="Roboto"/>
                <a:ea typeface="Roboto"/>
                <a:cs typeface="Roboto"/>
                <a:sym typeface="Roboto"/>
              </a:rPr>
              <a:t>Intro to Data Analytics &amp; Excel Masters: </a:t>
            </a:r>
            <a:r>
              <a:rPr lang="en" sz="900">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sz="900">
              <a:solidFill>
                <a:srgbClr val="A9B7C0"/>
              </a:solidFill>
              <a:latin typeface="Roboto"/>
              <a:ea typeface="Roboto"/>
              <a:cs typeface="Roboto"/>
              <a:sym typeface="Roboto"/>
            </a:endParaRPr>
          </a:p>
        </p:txBody>
      </p:sp>
      <p:sp>
        <p:nvSpPr>
          <p:cNvPr id="1425" name="Google Shape;1425;p83"/>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Deep Dive into Databases: </a:t>
            </a:r>
            <a:r>
              <a:rPr lang="en" sz="900">
                <a:solidFill>
                  <a:srgbClr val="A9B7C0"/>
                </a:solidFill>
                <a:latin typeface="Roboto"/>
                <a:ea typeface="Roboto"/>
                <a:cs typeface="Roboto"/>
                <a:sym typeface="Roboto"/>
              </a:rPr>
              <a:t>Immersion into introductory and advanced work with SQL (PostgreSQL) and noSQL databases (MongoDB). </a:t>
            </a:r>
            <a:endParaRPr b="1" sz="900">
              <a:solidFill>
                <a:srgbClr val="A9B7C0"/>
              </a:solidFill>
              <a:latin typeface="Roboto"/>
              <a:ea typeface="Roboto"/>
              <a:cs typeface="Roboto"/>
              <a:sym typeface="Roboto"/>
            </a:endParaRPr>
          </a:p>
        </p:txBody>
      </p:sp>
      <p:sp>
        <p:nvSpPr>
          <p:cNvPr id="1426" name="Google Shape;1426;p83"/>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spcBef>
                <a:spcPts val="0"/>
              </a:spcBef>
              <a:spcAft>
                <a:spcPts val="0"/>
              </a:spcAft>
              <a:buNone/>
            </a:pPr>
            <a:r>
              <a:rPr b="1" lang="en" sz="900">
                <a:solidFill>
                  <a:srgbClr val="A9B7C0"/>
                </a:solidFill>
                <a:latin typeface="Roboto"/>
                <a:ea typeface="Roboto"/>
                <a:cs typeface="Roboto"/>
                <a:sym typeface="Roboto"/>
              </a:rPr>
              <a:t>Web-Based Data Visualization: </a:t>
            </a:r>
            <a:r>
              <a:rPr lang="en" sz="900">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sz="900">
              <a:solidFill>
                <a:srgbClr val="A9B7C0"/>
              </a:solidFill>
              <a:latin typeface="Roboto"/>
              <a:ea typeface="Roboto"/>
              <a:cs typeface="Roboto"/>
              <a:sym typeface="Roboto"/>
            </a:endParaRPr>
          </a:p>
        </p:txBody>
      </p:sp>
      <p:sp>
        <p:nvSpPr>
          <p:cNvPr id="1427" name="Google Shape;1427;p83"/>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spcBef>
                <a:spcPts val="0"/>
              </a:spcBef>
              <a:spcAft>
                <a:spcPts val="0"/>
              </a:spcAft>
              <a:buNone/>
            </a:pPr>
            <a:r>
              <a:rPr b="1" lang="en" sz="900">
                <a:solidFill>
                  <a:srgbClr val="A9B7C0"/>
                </a:solidFill>
                <a:latin typeface="Roboto"/>
                <a:ea typeface="Roboto"/>
                <a:cs typeface="Roboto"/>
                <a:sym typeface="Roboto"/>
              </a:rPr>
              <a:t>Python Data Analytics and Visualization: </a:t>
            </a:r>
            <a:r>
              <a:rPr lang="en" sz="900">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sz="900">
              <a:solidFill>
                <a:srgbClr val="A9B7C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8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Example Activity</a:t>
            </a:r>
            <a:endParaRPr/>
          </a:p>
        </p:txBody>
      </p:sp>
      <p:sp>
        <p:nvSpPr>
          <p:cNvPr id="1433" name="Google Shape;1433;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34" name="Google Shape;1434;p8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85"/>
          <p:cNvSpPr txBox="1"/>
          <p:nvPr>
            <p:ph idx="2" type="title"/>
          </p:nvPr>
        </p:nvSpPr>
        <p:spPr>
          <a:xfrm>
            <a:off x="274350" y="735650"/>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Example 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Banking Deserts</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In this activity, you will use a variety of public demographic data and APIs to explain many </a:t>
            </a:r>
            <a:br>
              <a:rPr lang="en" sz="1800">
                <a:latin typeface="Roboto Light"/>
                <a:ea typeface="Roboto Light"/>
                <a:cs typeface="Roboto Light"/>
                <a:sym typeface="Roboto Light"/>
              </a:rPr>
            </a:br>
            <a:r>
              <a:rPr lang="en" sz="1800">
                <a:latin typeface="Roboto Light"/>
                <a:ea typeface="Roboto Light"/>
                <a:cs typeface="Roboto Light"/>
                <a:sym typeface="Roboto Light"/>
              </a:rPr>
              <a:t>real-world social phenomena. Utilize data from sources like the U.S. Census, Google Maps, and more to find insights on poverty, discrimination, and the impact of changing economies.</a:t>
            </a:r>
            <a:endParaRPr sz="1800">
              <a:latin typeface="Roboto Light"/>
              <a:ea typeface="Roboto Light"/>
              <a:cs typeface="Roboto Light"/>
              <a:sym typeface="Roboto Light"/>
            </a:endParaRPr>
          </a:p>
          <a:p>
            <a:pPr indent="0" lvl="0" marL="0" rtl="0" algn="l">
              <a:spcBef>
                <a:spcPts val="800"/>
              </a:spcBef>
              <a:spcAft>
                <a:spcPts val="0"/>
              </a:spcAft>
              <a:buNone/>
            </a:pPr>
            <a:r>
              <a:t/>
            </a:r>
            <a:endParaRPr sz="1800">
              <a:latin typeface="Roboto Light"/>
              <a:ea typeface="Roboto Light"/>
              <a:cs typeface="Roboto Light"/>
              <a:sym typeface="Roboto Light"/>
            </a:endParaRPr>
          </a:p>
          <a:p>
            <a:pPr indent="0" lvl="0" marL="0" rtl="0" algn="l">
              <a:spcBef>
                <a:spcPts val="800"/>
              </a:spcBef>
              <a:spcAft>
                <a:spcPts val="800"/>
              </a:spcAft>
              <a:buNone/>
            </a:pPr>
            <a:r>
              <a:t/>
            </a:r>
            <a:endParaRPr b="1" sz="1800"/>
          </a:p>
        </p:txBody>
      </p:sp>
      <p:sp>
        <p:nvSpPr>
          <p:cNvPr id="1440" name="Google Shape;1440;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1" name="Google Shape;1441;p8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2" name="Google Shape;1442;p8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5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Rise of Data</a:t>
            </a:r>
            <a:endParaRPr/>
          </a:p>
        </p:txBody>
      </p:sp>
      <p:sp>
        <p:nvSpPr>
          <p:cNvPr id="1069" name="Google Shape;1069;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0" name="Google Shape;1070;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6" name="Shape 1446"/>
        <p:cNvGrpSpPr/>
        <p:nvPr/>
      </p:nvGrpSpPr>
      <p:grpSpPr>
        <a:xfrm>
          <a:off x="0" y="0"/>
          <a:ext cx="0" cy="0"/>
          <a:chOff x="0" y="0"/>
          <a:chExt cx="0" cy="0"/>
        </a:xfrm>
      </p:grpSpPr>
      <p:sp>
        <p:nvSpPr>
          <p:cNvPr id="1447" name="Google Shape;1447;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8" name="Google Shape;1448;p8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49" name="Google Shape;1449;p8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Helpful Tips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3" name="Shape 1453"/>
        <p:cNvGrpSpPr/>
        <p:nvPr/>
      </p:nvGrpSpPr>
      <p:grpSpPr>
        <a:xfrm>
          <a:off x="0" y="0"/>
          <a:ext cx="0" cy="0"/>
          <a:chOff x="0" y="0"/>
          <a:chExt cx="0" cy="0"/>
        </a:xfrm>
      </p:grpSpPr>
      <p:sp>
        <p:nvSpPr>
          <p:cNvPr id="1454" name="Google Shape;1454;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5" name="Google Shape;1455;p8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56" name="Google Shape;1456;p87"/>
          <p:cNvPicPr preferRelativeResize="0"/>
          <p:nvPr/>
        </p:nvPicPr>
        <p:blipFill>
          <a:blip r:embed="rId3">
            <a:alphaModFix/>
          </a:blip>
          <a:stretch>
            <a:fillRect/>
          </a:stretch>
        </p:blipFill>
        <p:spPr>
          <a:xfrm>
            <a:off x="0" y="0"/>
            <a:ext cx="9144005" cy="5143500"/>
          </a:xfrm>
          <a:prstGeom prst="rect">
            <a:avLst/>
          </a:prstGeom>
          <a:noFill/>
          <a:ln>
            <a:noFill/>
          </a:ln>
        </p:spPr>
      </p:pic>
      <p:sp>
        <p:nvSpPr>
          <p:cNvPr id="1457" name="Google Shape;1457;p87"/>
          <p:cNvSpPr txBox="1"/>
          <p:nvPr/>
        </p:nvSpPr>
        <p:spPr>
          <a:xfrm>
            <a:off x="409425" y="489350"/>
            <a:ext cx="30015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Embrace your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inner toddler.</a:t>
            </a:r>
            <a:endParaRPr sz="3000">
              <a:solidFill>
                <a:srgbClr val="FFFFFF"/>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1" name="Shape 1461"/>
        <p:cNvGrpSpPr/>
        <p:nvPr/>
      </p:nvGrpSpPr>
      <p:grpSpPr>
        <a:xfrm>
          <a:off x="0" y="0"/>
          <a:ext cx="0" cy="0"/>
          <a:chOff x="0" y="0"/>
          <a:chExt cx="0" cy="0"/>
        </a:xfrm>
      </p:grpSpPr>
      <p:pic>
        <p:nvPicPr>
          <p:cNvPr id="1462" name="Google Shape;1462;p88"/>
          <p:cNvPicPr preferRelativeResize="0"/>
          <p:nvPr/>
        </p:nvPicPr>
        <p:blipFill rotWithShape="1">
          <a:blip r:embed="rId3">
            <a:alphaModFix/>
          </a:blip>
          <a:srcRect b="7870" l="0" r="0" t="7862"/>
          <a:stretch/>
        </p:blipFill>
        <p:spPr>
          <a:xfrm>
            <a:off x="209398" y="0"/>
            <a:ext cx="8740703" cy="4916649"/>
          </a:xfrm>
          <a:prstGeom prst="rect">
            <a:avLst/>
          </a:prstGeom>
          <a:noFill/>
          <a:ln>
            <a:noFill/>
          </a:ln>
        </p:spPr>
      </p:pic>
      <p:sp>
        <p:nvSpPr>
          <p:cNvPr id="1463" name="Google Shape;1463;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4" name="Google Shape;1464;p8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65" name="Google Shape;1465;p88"/>
          <p:cNvSpPr txBox="1"/>
          <p:nvPr/>
        </p:nvSpPr>
        <p:spPr>
          <a:xfrm>
            <a:off x="409425" y="489350"/>
            <a:ext cx="39837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Roboto Light"/>
                <a:ea typeface="Roboto Light"/>
                <a:cs typeface="Roboto Light"/>
                <a:sym typeface="Roboto Light"/>
              </a:rPr>
              <a:t>Brace yourself for </a:t>
            </a:r>
            <a:r>
              <a:rPr b="1" lang="en" sz="3000">
                <a:solidFill>
                  <a:schemeClr val="dk1"/>
                </a:solidFill>
                <a:latin typeface="Roboto"/>
                <a:ea typeface="Roboto"/>
                <a:cs typeface="Roboto"/>
                <a:sym typeface="Roboto"/>
              </a:rPr>
              <a:t>doubt</a:t>
            </a:r>
            <a:r>
              <a:rPr lang="en" sz="3000">
                <a:solidFill>
                  <a:schemeClr val="dk1"/>
                </a:solidFill>
                <a:latin typeface="Roboto Light"/>
                <a:ea typeface="Roboto Light"/>
                <a:cs typeface="Roboto Light"/>
                <a:sym typeface="Roboto Light"/>
              </a:rPr>
              <a:t>, </a:t>
            </a:r>
            <a:r>
              <a:rPr b="1" lang="en" sz="3000">
                <a:solidFill>
                  <a:schemeClr val="dk1"/>
                </a:solidFill>
                <a:latin typeface="Roboto"/>
                <a:ea typeface="Roboto"/>
                <a:cs typeface="Roboto"/>
                <a:sym typeface="Roboto"/>
              </a:rPr>
              <a:t>challenge</a:t>
            </a:r>
            <a:r>
              <a:rPr lang="en" sz="3000">
                <a:solidFill>
                  <a:schemeClr val="dk1"/>
                </a:solidFill>
                <a:latin typeface="Roboto Light"/>
                <a:ea typeface="Roboto Light"/>
                <a:cs typeface="Roboto Light"/>
                <a:sym typeface="Roboto Light"/>
              </a:rPr>
              <a:t>, </a:t>
            </a:r>
            <a:br>
              <a:rPr lang="en" sz="3000">
                <a:solidFill>
                  <a:schemeClr val="dk1"/>
                </a:solidFill>
                <a:latin typeface="Roboto Light"/>
                <a:ea typeface="Roboto Light"/>
                <a:cs typeface="Roboto Light"/>
                <a:sym typeface="Roboto Light"/>
              </a:rPr>
            </a:br>
            <a:r>
              <a:rPr lang="en" sz="3000">
                <a:solidFill>
                  <a:schemeClr val="dk1"/>
                </a:solidFill>
                <a:latin typeface="Roboto Light"/>
                <a:ea typeface="Roboto Light"/>
                <a:cs typeface="Roboto Light"/>
                <a:sym typeface="Roboto Light"/>
              </a:rPr>
              <a:t>and </a:t>
            </a:r>
            <a:r>
              <a:rPr b="1" lang="en" sz="3000">
                <a:solidFill>
                  <a:schemeClr val="dk1"/>
                </a:solidFill>
                <a:latin typeface="Roboto"/>
                <a:ea typeface="Roboto"/>
                <a:cs typeface="Roboto"/>
                <a:sym typeface="Roboto"/>
              </a:rPr>
              <a:t>confusion.</a:t>
            </a:r>
            <a:endParaRPr b="1" sz="3000">
              <a:solidFill>
                <a:schemeClr val="dk1"/>
              </a:solidFill>
              <a:latin typeface="Roboto"/>
              <a:ea typeface="Roboto"/>
              <a:cs typeface="Roboto"/>
              <a:sym typeface="Roboto"/>
            </a:endParaRPr>
          </a:p>
          <a:p>
            <a:pPr indent="0" lvl="0" marL="0" rtl="0" algn="l">
              <a:spcBef>
                <a:spcPts val="0"/>
              </a:spcBef>
              <a:spcAft>
                <a:spcPts val="0"/>
              </a:spcAft>
              <a:buNone/>
            </a:pPr>
            <a:r>
              <a:t/>
            </a:r>
            <a:endParaRPr sz="3000">
              <a:solidFill>
                <a:srgbClr val="FFFFFF"/>
              </a:solidFill>
              <a:latin typeface="Roboto Light"/>
              <a:ea typeface="Roboto Light"/>
              <a:cs typeface="Roboto Light"/>
              <a:sym typeface="Robo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9" name="Shape 1469"/>
        <p:cNvGrpSpPr/>
        <p:nvPr/>
      </p:nvGrpSpPr>
      <p:grpSpPr>
        <a:xfrm>
          <a:off x="0" y="0"/>
          <a:ext cx="0" cy="0"/>
          <a:chOff x="0" y="0"/>
          <a:chExt cx="0" cy="0"/>
        </a:xfrm>
      </p:grpSpPr>
      <p:pic>
        <p:nvPicPr>
          <p:cNvPr id="1470" name="Google Shape;1470;p89"/>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471" name="Google Shape;1471;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2" name="Google Shape;1472;p8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73" name="Google Shape;1473;p89"/>
          <p:cNvSpPr txBox="1"/>
          <p:nvPr/>
        </p:nvSpPr>
        <p:spPr>
          <a:xfrm>
            <a:off x="368475" y="366575"/>
            <a:ext cx="53619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Relish the </a:t>
            </a:r>
            <a:r>
              <a:rPr b="1" lang="en" sz="3000">
                <a:solidFill>
                  <a:schemeClr val="dk1"/>
                </a:solidFill>
                <a:latin typeface="Roboto"/>
                <a:ea typeface="Roboto"/>
                <a:cs typeface="Roboto"/>
                <a:sym typeface="Roboto"/>
              </a:rPr>
              <a:t>novice experience </a:t>
            </a:r>
            <a:r>
              <a:rPr lang="en" sz="3000">
                <a:solidFill>
                  <a:schemeClr val="dk1"/>
                </a:solidFill>
                <a:latin typeface="Roboto Light"/>
                <a:ea typeface="Roboto Light"/>
                <a:cs typeface="Roboto Light"/>
                <a:sym typeface="Roboto Light"/>
              </a:rPr>
              <a:t>and expect a lot of </a:t>
            </a:r>
            <a:br>
              <a:rPr lang="en" sz="3000">
                <a:solidFill>
                  <a:schemeClr val="dk1"/>
                </a:solidFill>
                <a:latin typeface="Roboto Light"/>
                <a:ea typeface="Roboto Light"/>
                <a:cs typeface="Roboto Light"/>
                <a:sym typeface="Roboto Light"/>
              </a:rPr>
            </a:br>
            <a:r>
              <a:rPr b="1" lang="en" sz="3000">
                <a:solidFill>
                  <a:schemeClr val="dk1"/>
                </a:solidFill>
                <a:latin typeface="Roboto"/>
                <a:ea typeface="Roboto"/>
                <a:cs typeface="Roboto"/>
                <a:sym typeface="Roboto"/>
              </a:rPr>
              <a:t>lightbulb moments.</a:t>
            </a:r>
            <a:endParaRPr b="1" sz="3000">
              <a:solidFill>
                <a:srgbClr val="FFFFFF"/>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sp>
        <p:nvSpPr>
          <p:cNvPr id="1478" name="Google Shape;1478;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9" name="Google Shape;1479;p9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480" name="Google Shape;1480;p90"/>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481" name="Google Shape;1481;p90"/>
          <p:cNvSpPr txBox="1"/>
          <p:nvPr/>
        </p:nvSpPr>
        <p:spPr>
          <a:xfrm>
            <a:off x="382125" y="304000"/>
            <a:ext cx="55665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Roboto"/>
                <a:ea typeface="Roboto"/>
                <a:cs typeface="Roboto"/>
                <a:sym typeface="Roboto"/>
              </a:rPr>
              <a:t>Form a community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with your classmates.</a:t>
            </a:r>
            <a:endParaRPr sz="3000">
              <a:solidFill>
                <a:srgbClr val="FFFFFF"/>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pic>
        <p:nvPicPr>
          <p:cNvPr id="1486" name="Google Shape;1486;p91"/>
          <p:cNvPicPr preferRelativeResize="0"/>
          <p:nvPr/>
        </p:nvPicPr>
        <p:blipFill>
          <a:blip r:embed="rId3">
            <a:alphaModFix/>
          </a:blip>
          <a:stretch>
            <a:fillRect/>
          </a:stretch>
        </p:blipFill>
        <p:spPr>
          <a:xfrm>
            <a:off x="0" y="0"/>
            <a:ext cx="9144000" cy="5143489"/>
          </a:xfrm>
          <a:prstGeom prst="rect">
            <a:avLst/>
          </a:prstGeom>
          <a:noFill/>
          <a:ln>
            <a:noFill/>
          </a:ln>
        </p:spPr>
      </p:pic>
      <p:sp>
        <p:nvSpPr>
          <p:cNvPr id="1487" name="Google Shape;1487;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8" name="Google Shape;1488;p9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89" name="Google Shape;1489;p91"/>
          <p:cNvSpPr txBox="1"/>
          <p:nvPr/>
        </p:nvSpPr>
        <p:spPr>
          <a:xfrm>
            <a:off x="300250" y="148300"/>
            <a:ext cx="79719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There is no shortcut. </a:t>
            </a:r>
            <a:endParaRPr sz="3000">
              <a:solidFill>
                <a:schemeClr val="dk1"/>
              </a:solidFill>
              <a:latin typeface="Roboto Light"/>
              <a:ea typeface="Roboto Light"/>
              <a:cs typeface="Roboto Light"/>
              <a:sym typeface="Roboto Light"/>
            </a:endParaRPr>
          </a:p>
          <a:p>
            <a:pPr indent="0" lvl="0" marL="0" rtl="0" algn="l">
              <a:spcBef>
                <a:spcPts val="0"/>
              </a:spcBef>
              <a:spcAft>
                <a:spcPts val="0"/>
              </a:spcAft>
              <a:buNone/>
            </a:pPr>
            <a:r>
              <a:rPr lang="en" sz="3000">
                <a:solidFill>
                  <a:schemeClr val="dk1"/>
                </a:solidFill>
                <a:latin typeface="Roboto Light"/>
                <a:ea typeface="Roboto Light"/>
                <a:cs typeface="Roboto Light"/>
                <a:sym typeface="Roboto Light"/>
              </a:rPr>
              <a:t>You’ve got to </a:t>
            </a:r>
            <a:r>
              <a:rPr b="1" lang="en" sz="3000">
                <a:solidFill>
                  <a:schemeClr val="dk1"/>
                </a:solidFill>
                <a:latin typeface="Roboto"/>
                <a:ea typeface="Roboto"/>
                <a:cs typeface="Roboto"/>
                <a:sym typeface="Roboto"/>
              </a:rPr>
              <a:t>put in the hours!</a:t>
            </a:r>
            <a:endParaRPr b="1" sz="3000">
              <a:solidFill>
                <a:srgbClr val="FFFFFF"/>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pic>
        <p:nvPicPr>
          <p:cNvPr id="1494" name="Google Shape;1494;p92"/>
          <p:cNvPicPr preferRelativeResize="0"/>
          <p:nvPr/>
        </p:nvPicPr>
        <p:blipFill rotWithShape="1">
          <a:blip r:embed="rId3">
            <a:alphaModFix/>
          </a:blip>
          <a:srcRect b="0" l="0" r="0" t="0"/>
          <a:stretch/>
        </p:blipFill>
        <p:spPr>
          <a:xfrm>
            <a:off x="0" y="0"/>
            <a:ext cx="9144000" cy="5143489"/>
          </a:xfrm>
          <a:prstGeom prst="rect">
            <a:avLst/>
          </a:prstGeom>
          <a:noFill/>
          <a:ln>
            <a:noFill/>
          </a:ln>
        </p:spPr>
      </p:pic>
      <p:sp>
        <p:nvSpPr>
          <p:cNvPr id="1495" name="Google Shape;1495;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6" name="Google Shape;1496;p9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497" name="Google Shape;1497;p92"/>
          <p:cNvSpPr txBox="1"/>
          <p:nvPr/>
        </p:nvSpPr>
        <p:spPr>
          <a:xfrm>
            <a:off x="3711100" y="366550"/>
            <a:ext cx="5866800" cy="12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Roboto"/>
                <a:ea typeface="Roboto"/>
                <a:cs typeface="Roboto"/>
                <a:sym typeface="Roboto"/>
              </a:rPr>
              <a:t>Celebrate your successes!</a:t>
            </a:r>
            <a:endParaRPr b="1" sz="3000">
              <a:solidFill>
                <a:srgbClr val="FF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93"/>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 Activity: </a:t>
            </a:r>
            <a:endParaRPr b="1" sz="3000"/>
          </a:p>
          <a:p>
            <a:pPr indent="0" lvl="0" marL="0" rtl="0" algn="l">
              <a:spcBef>
                <a:spcPts val="0"/>
              </a:spcBef>
              <a:spcAft>
                <a:spcPts val="0"/>
              </a:spcAft>
              <a:buNone/>
            </a:pPr>
            <a:r>
              <a:rPr lang="en">
                <a:latin typeface="Roboto Light"/>
                <a:ea typeface="Roboto Light"/>
                <a:cs typeface="Roboto Light"/>
                <a:sym typeface="Roboto Light"/>
              </a:rPr>
              <a:t>Form groups of 3 or 4 people. G</a:t>
            </a:r>
            <a:r>
              <a:rPr lang="en">
                <a:latin typeface="Roboto Light"/>
                <a:ea typeface="Roboto Light"/>
                <a:cs typeface="Roboto Light"/>
                <a:sym typeface="Roboto Light"/>
              </a:rPr>
              <a:t>et up from your seats and walk around. </a:t>
            </a:r>
            <a:endParaRPr>
              <a:latin typeface="Roboto Light"/>
              <a:ea typeface="Roboto Light"/>
              <a:cs typeface="Roboto Light"/>
              <a:sym typeface="Roboto Light"/>
            </a:endParaRPr>
          </a:p>
          <a:p>
            <a:pPr indent="0" lvl="0" marL="0" rtl="0" algn="l">
              <a:spcBef>
                <a:spcPts val="0"/>
              </a:spcBef>
              <a:spcAft>
                <a:spcPts val="0"/>
              </a:spcAft>
              <a:buNone/>
            </a:pPr>
            <a:r>
              <a:rPr lang="en">
                <a:latin typeface="Roboto Light"/>
                <a:ea typeface="Roboto Light"/>
                <a:cs typeface="Roboto Light"/>
                <a:sym typeface="Roboto Light"/>
              </a:rPr>
              <a:t>Don’t be shy! </a:t>
            </a:r>
            <a:endParaRPr>
              <a:latin typeface="Roboto Light"/>
              <a:ea typeface="Roboto Light"/>
              <a:cs typeface="Roboto Light"/>
              <a:sym typeface="Roboto Light"/>
            </a:endParaRPr>
          </a:p>
        </p:txBody>
      </p:sp>
      <p:sp>
        <p:nvSpPr>
          <p:cNvPr id="1503" name="Google Shape;1503;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04" name="Google Shape;1504;p9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05" name="Google Shape;1505;p93"/>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sp>
        <p:nvSpPr>
          <p:cNvPr id="1510" name="Google Shape;1510;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p9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 Activity: </a:t>
            </a:r>
            <a:endParaRPr b="1" sz="3000"/>
          </a:p>
          <a:p>
            <a:pPr indent="0" lvl="0" marL="0" rtl="0" algn="l">
              <a:spcBef>
                <a:spcPts val="0"/>
              </a:spcBef>
              <a:spcAft>
                <a:spcPts val="0"/>
              </a:spcAft>
              <a:buNone/>
            </a:pPr>
            <a:r>
              <a:rPr lang="en" sz="3000">
                <a:latin typeface="Roboto Light"/>
                <a:ea typeface="Roboto Light"/>
                <a:cs typeface="Roboto Light"/>
                <a:sym typeface="Roboto Light"/>
              </a:rPr>
              <a:t>The Great Debate</a:t>
            </a:r>
            <a:endParaRPr sz="3000">
              <a:latin typeface="Roboto Light"/>
              <a:ea typeface="Roboto Light"/>
              <a:cs typeface="Roboto Light"/>
              <a:sym typeface="Roboto Light"/>
            </a:endParaRPr>
          </a:p>
          <a:p>
            <a:pPr indent="0" lvl="0" marL="0" rtl="0" algn="l">
              <a:spcBef>
                <a:spcPts val="800"/>
              </a:spcBef>
              <a:spcAft>
                <a:spcPts val="0"/>
              </a:spcAft>
              <a:buNone/>
            </a:pPr>
            <a:r>
              <a:rPr lang="en" sz="1800">
                <a:latin typeface="Roboto Light"/>
                <a:ea typeface="Roboto Light"/>
                <a:cs typeface="Roboto Light"/>
                <a:sym typeface="Roboto Light"/>
              </a:rPr>
              <a:t>Find your group you formed before the break. Together ponder the following question. </a:t>
            </a:r>
            <a:endParaRPr sz="1800">
              <a:latin typeface="Roboto Light"/>
              <a:ea typeface="Roboto Light"/>
              <a:cs typeface="Roboto Light"/>
              <a:sym typeface="Roboto Light"/>
            </a:endParaRPr>
          </a:p>
        </p:txBody>
      </p:sp>
      <p:sp>
        <p:nvSpPr>
          <p:cNvPr id="1516" name="Google Shape;1516;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7" name="Google Shape;1517;p9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18" name="Google Shape;1518;p9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a:t>
            </a:r>
            <a:r>
              <a:rPr lang="en"/>
              <a:t> minutes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60"/>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Why is </a:t>
            </a:r>
            <a:r>
              <a:rPr b="1" lang="en"/>
              <a:t>data analytics</a:t>
            </a:r>
            <a:r>
              <a:rPr lang="en">
                <a:latin typeface="Roboto Light"/>
                <a:ea typeface="Roboto Light"/>
                <a:cs typeface="Roboto Light"/>
                <a:sym typeface="Roboto Light"/>
              </a:rPr>
              <a:t> such a </a:t>
            </a:r>
            <a:r>
              <a:rPr b="1" lang="en">
                <a:solidFill>
                  <a:srgbClr val="FF0000"/>
                </a:solidFill>
              </a:rPr>
              <a:t>hot </a:t>
            </a:r>
            <a:r>
              <a:rPr lang="en">
                <a:latin typeface="Roboto Light"/>
                <a:ea typeface="Roboto Light"/>
                <a:cs typeface="Roboto Light"/>
                <a:sym typeface="Roboto Light"/>
              </a:rPr>
              <a:t>skill these days?</a:t>
            </a:r>
            <a:endParaRPr>
              <a:latin typeface="Roboto Light"/>
              <a:ea typeface="Roboto Light"/>
              <a:cs typeface="Roboto Light"/>
              <a:sym typeface="Roboto Light"/>
            </a:endParaRPr>
          </a:p>
        </p:txBody>
      </p:sp>
      <p:sp>
        <p:nvSpPr>
          <p:cNvPr id="1076" name="Google Shape;1076;p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7" name="Google Shape;1077;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sp>
        <p:nvSpPr>
          <p:cNvPr id="1523" name="Google Shape;1523;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4" name="Google Shape;1524;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Activity: </a:t>
            </a:r>
            <a:r>
              <a:rPr lang="en">
                <a:latin typeface="Roboto Light"/>
                <a:ea typeface="Roboto Light"/>
                <a:cs typeface="Roboto Light"/>
                <a:sym typeface="Roboto Light"/>
              </a:rPr>
              <a:t>The Great Debate</a:t>
            </a:r>
            <a:endParaRPr>
              <a:latin typeface="Roboto Light"/>
              <a:ea typeface="Roboto Light"/>
              <a:cs typeface="Roboto Light"/>
              <a:sym typeface="Roboto Light"/>
            </a:endParaRPr>
          </a:p>
        </p:txBody>
      </p:sp>
      <p:sp>
        <p:nvSpPr>
          <p:cNvPr id="1525" name="Google Shape;1525;p96"/>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latin typeface="Roboto Light"/>
                <a:ea typeface="Roboto Light"/>
                <a:cs typeface="Roboto Light"/>
                <a:sym typeface="Roboto Light"/>
              </a:rPr>
              <a:t>Which do Americans prefer: </a:t>
            </a:r>
            <a:endParaRPr sz="3600">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26" name="Google Shape;1526;p96"/>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527" name="Google Shape;1527;p96"/>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528" name="Google Shape;1528;p96"/>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529" name="Google Shape;1529;p9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sp>
        <p:nvSpPr>
          <p:cNvPr id="1534" name="Google Shape;1534;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5" name="Google Shape;1535;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Group Activity: </a:t>
            </a:r>
            <a:r>
              <a:rPr lang="en">
                <a:solidFill>
                  <a:schemeClr val="dk1"/>
                </a:solidFill>
                <a:latin typeface="Roboto Light"/>
                <a:ea typeface="Roboto Light"/>
                <a:cs typeface="Roboto Light"/>
                <a:sym typeface="Roboto Light"/>
              </a:rPr>
              <a:t>The Great Debate</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536" name="Google Shape;1536;p9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your group, develop a strategy for answering this question with as much confidence possible. Specifically, answer questions like: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800"/>
              </a:spcBef>
              <a:spcAft>
                <a:spcPts val="0"/>
              </a:spcAft>
              <a:buNone/>
            </a:pPr>
            <a:r>
              <a:rPr b="1" lang="en"/>
              <a:t>Assumptions:</a:t>
            </a:r>
            <a:endParaRPr b="1"/>
          </a:p>
          <a:p>
            <a:pPr indent="0" lvl="0" marL="0" rtl="0" algn="l">
              <a:spcBef>
                <a:spcPts val="800"/>
              </a:spcBef>
              <a:spcAft>
                <a:spcPts val="0"/>
              </a:spcAft>
              <a:buNone/>
            </a:pPr>
            <a:r>
              <a:rPr lang="en" sz="1400"/>
              <a:t>You are given 5 hours and a budget of $10 to accomplish this. </a:t>
            </a:r>
            <a:endParaRPr sz="1400"/>
          </a:p>
          <a:p>
            <a:pPr indent="0" lvl="0" marL="0" rtl="0" algn="l">
              <a:spcBef>
                <a:spcPts val="800"/>
              </a:spcBef>
              <a:spcAft>
                <a:spcPts val="0"/>
              </a:spcAft>
              <a:buNone/>
            </a:pPr>
            <a:r>
              <a:rPr lang="en" sz="1400"/>
              <a:t>Your answer will be tested by randomly selecting 9 Americans </a:t>
            </a:r>
            <a:br>
              <a:rPr lang="en" sz="1400"/>
            </a:br>
            <a:r>
              <a:rPr lang="en" sz="1400"/>
              <a:t>who will each be asked the question—with 0 qualifiers. </a:t>
            </a:r>
            <a:endParaRPr sz="1400"/>
          </a:p>
          <a:p>
            <a:pPr indent="0" lvl="0" marL="0" rtl="0" algn="l">
              <a:spcBef>
                <a:spcPts val="800"/>
              </a:spcBef>
              <a:spcAft>
                <a:spcPts val="0"/>
              </a:spcAft>
              <a:buClr>
                <a:schemeClr val="dk1"/>
              </a:buClr>
              <a:buSzPts val="1100"/>
              <a:buFont typeface="Arial"/>
              <a:buNone/>
            </a:pPr>
            <a:r>
              <a:rPr lang="en" sz="1400"/>
              <a:t>You only have your team. </a:t>
            </a:r>
            <a:endParaRPr sz="1400"/>
          </a:p>
          <a:p>
            <a:pPr indent="0" lvl="0" marL="0" rtl="0" algn="l">
              <a:spcBef>
                <a:spcPts val="800"/>
              </a:spcBef>
              <a:spcAft>
                <a:spcPts val="0"/>
              </a:spcAft>
              <a:buNone/>
            </a:pPr>
            <a:r>
              <a:t/>
            </a:r>
            <a:endParaRPr/>
          </a:p>
        </p:txBody>
      </p:sp>
      <p:sp>
        <p:nvSpPr>
          <p:cNvPr id="1537" name="Google Shape;1537;p9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38" name="Google Shape;1538;p97"/>
          <p:cNvSpPr/>
          <p:nvPr/>
        </p:nvSpPr>
        <p:spPr>
          <a:xfrm>
            <a:off x="1003900" y="2516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7"/>
          <p:cNvSpPr txBox="1"/>
          <p:nvPr>
            <p:ph idx="1" type="subTitle"/>
          </p:nvPr>
        </p:nvSpPr>
        <p:spPr>
          <a:xfrm>
            <a:off x="-24725" y="2516375"/>
            <a:ext cx="91440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How will you ensure your answer is most likely “true”?</a:t>
            </a:r>
            <a:endParaRPr sz="1600">
              <a:latin typeface="Roboto"/>
              <a:ea typeface="Roboto"/>
              <a:cs typeface="Roboto"/>
              <a:sym typeface="Roboto"/>
            </a:endParaRPr>
          </a:p>
        </p:txBody>
      </p:sp>
      <p:sp>
        <p:nvSpPr>
          <p:cNvPr id="1540" name="Google Shape;1540;p97"/>
          <p:cNvSpPr/>
          <p:nvPr/>
        </p:nvSpPr>
        <p:spPr>
          <a:xfrm>
            <a:off x="1003775" y="14874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7"/>
          <p:cNvSpPr txBox="1"/>
          <p:nvPr>
            <p:ph idx="2" type="subTitle"/>
          </p:nvPr>
        </p:nvSpPr>
        <p:spPr>
          <a:xfrm>
            <a:off x="0" y="14876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What data will you attempt to gather?</a:t>
            </a:r>
            <a:endParaRPr sz="1600">
              <a:latin typeface="Roboto"/>
              <a:ea typeface="Roboto"/>
              <a:cs typeface="Roboto"/>
              <a:sym typeface="Roboto"/>
            </a:endParaRPr>
          </a:p>
        </p:txBody>
      </p:sp>
      <p:sp>
        <p:nvSpPr>
          <p:cNvPr id="1542" name="Google Shape;1542;p97"/>
          <p:cNvSpPr/>
          <p:nvPr/>
        </p:nvSpPr>
        <p:spPr>
          <a:xfrm>
            <a:off x="1003775" y="20018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7"/>
          <p:cNvSpPr txBox="1"/>
          <p:nvPr>
            <p:ph idx="3" type="subTitle"/>
          </p:nvPr>
        </p:nvSpPr>
        <p:spPr>
          <a:xfrm>
            <a:off x="0" y="200192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What relationships will you be looking for?</a:t>
            </a:r>
            <a:endParaRPr sz="1600">
              <a:latin typeface="Roboto"/>
              <a:ea typeface="Roboto"/>
              <a:cs typeface="Roboto"/>
              <a:sym typeface="Roboto"/>
            </a:endParaRPr>
          </a:p>
        </p:txBody>
      </p:sp>
      <p:pic>
        <p:nvPicPr>
          <p:cNvPr id="1544" name="Google Shape;1544;p97"/>
          <p:cNvPicPr preferRelativeResize="0"/>
          <p:nvPr/>
        </p:nvPicPr>
        <p:blipFill rotWithShape="1">
          <a:blip r:embed="rId3">
            <a:alphaModFix/>
          </a:blip>
          <a:srcRect b="1830" l="0" r="0" t="1830"/>
          <a:stretch/>
        </p:blipFill>
        <p:spPr>
          <a:xfrm>
            <a:off x="429768" y="1490472"/>
            <a:ext cx="475488" cy="361371"/>
          </a:xfrm>
          <a:prstGeom prst="rect">
            <a:avLst/>
          </a:prstGeom>
          <a:noFill/>
          <a:ln>
            <a:noFill/>
          </a:ln>
        </p:spPr>
      </p:pic>
      <p:pic>
        <p:nvPicPr>
          <p:cNvPr id="1545" name="Google Shape;1545;p97"/>
          <p:cNvPicPr preferRelativeResize="0"/>
          <p:nvPr/>
        </p:nvPicPr>
        <p:blipFill rotWithShape="1">
          <a:blip r:embed="rId3">
            <a:alphaModFix/>
          </a:blip>
          <a:srcRect b="1830" l="0" r="0" t="1830"/>
          <a:stretch/>
        </p:blipFill>
        <p:spPr>
          <a:xfrm>
            <a:off x="429768" y="2014728"/>
            <a:ext cx="475488" cy="361371"/>
          </a:xfrm>
          <a:prstGeom prst="rect">
            <a:avLst/>
          </a:prstGeom>
          <a:noFill/>
          <a:ln>
            <a:noFill/>
          </a:ln>
        </p:spPr>
      </p:pic>
      <p:pic>
        <p:nvPicPr>
          <p:cNvPr id="1546" name="Google Shape;1546;p97"/>
          <p:cNvPicPr preferRelativeResize="0"/>
          <p:nvPr/>
        </p:nvPicPr>
        <p:blipFill rotWithShape="1">
          <a:blip r:embed="rId3">
            <a:alphaModFix/>
          </a:blip>
          <a:srcRect b="1830" l="0" r="0" t="1830"/>
          <a:stretch/>
        </p:blipFill>
        <p:spPr>
          <a:xfrm>
            <a:off x="429768" y="2510247"/>
            <a:ext cx="475488" cy="361371"/>
          </a:xfrm>
          <a:prstGeom prst="rect">
            <a:avLst/>
          </a:prstGeom>
          <a:noFill/>
          <a:ln>
            <a:noFill/>
          </a:ln>
        </p:spPr>
      </p:pic>
      <p:sp>
        <p:nvSpPr>
          <p:cNvPr id="1547" name="Google Shape;1547;p9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20 minutes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Google Shape;1552;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3" name="Google Shape;1553;p9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Great Debate (Analyzed)</a:t>
            </a:r>
            <a:endParaRPr/>
          </a:p>
        </p:txBody>
      </p:sp>
      <p:sp>
        <p:nvSpPr>
          <p:cNvPr id="1554" name="Google Shape;1554;p9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8" name="Shape 1558"/>
        <p:cNvGrpSpPr/>
        <p:nvPr/>
      </p:nvGrpSpPr>
      <p:grpSpPr>
        <a:xfrm>
          <a:off x="0" y="0"/>
          <a:ext cx="0" cy="0"/>
          <a:chOff x="0" y="0"/>
          <a:chExt cx="0" cy="0"/>
        </a:xfrm>
      </p:grpSpPr>
      <p:sp>
        <p:nvSpPr>
          <p:cNvPr id="1559" name="Google Shape;1559;p9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Step 1: Decompose the “Ask”</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1560" name="Google Shape;1560;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1" name="Google Shape;1561;p9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5" name="Shape 1565"/>
        <p:cNvGrpSpPr/>
        <p:nvPr/>
      </p:nvGrpSpPr>
      <p:grpSpPr>
        <a:xfrm>
          <a:off x="0" y="0"/>
          <a:ext cx="0" cy="0"/>
          <a:chOff x="0" y="0"/>
          <a:chExt cx="0" cy="0"/>
        </a:xfrm>
      </p:grpSpPr>
      <p:sp>
        <p:nvSpPr>
          <p:cNvPr id="1566" name="Google Shape;1566;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67" name="Google Shape;1567;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68" name="Google Shape;1568;p100"/>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do </a:t>
            </a:r>
            <a:r>
              <a:rPr b="1" lang="en" sz="3600">
                <a:highlight>
                  <a:srgbClr val="FFFF00"/>
                </a:highlight>
                <a:latin typeface="Roboto"/>
                <a:ea typeface="Roboto"/>
                <a:cs typeface="Roboto"/>
                <a:sym typeface="Roboto"/>
              </a:rPr>
              <a:t>Americans</a:t>
            </a:r>
            <a:r>
              <a:rPr lang="en" sz="3600">
                <a:latin typeface="Roboto Light"/>
                <a:ea typeface="Roboto Light"/>
                <a:cs typeface="Roboto Light"/>
                <a:sym typeface="Roboto Light"/>
              </a:rPr>
              <a:t> prefer: </a:t>
            </a:r>
            <a:endParaRPr sz="3600">
              <a:latin typeface="Roboto Light"/>
              <a:ea typeface="Roboto Light"/>
              <a:cs typeface="Roboto Light"/>
              <a:sym typeface="Roboto Light"/>
            </a:endParaRPr>
          </a:p>
          <a:p>
            <a:pPr indent="0" lvl="0" marL="0" rtl="0" algn="ctr">
              <a:spcBef>
                <a:spcPts val="0"/>
              </a:spcBef>
              <a:spcAft>
                <a:spcPts val="0"/>
              </a:spcAft>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69" name="Google Shape;1569;p100"/>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570" name="Google Shape;1570;p100"/>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571" name="Google Shape;1571;p100"/>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572" name="Google Shape;1572;p10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6" name="Shape 1576"/>
        <p:cNvGrpSpPr/>
        <p:nvPr/>
      </p:nvGrpSpPr>
      <p:grpSpPr>
        <a:xfrm>
          <a:off x="0" y="0"/>
          <a:ext cx="0" cy="0"/>
          <a:chOff x="0" y="0"/>
          <a:chExt cx="0" cy="0"/>
        </a:xfrm>
      </p:grpSpPr>
      <p:sp>
        <p:nvSpPr>
          <p:cNvPr id="1577" name="Google Shape;1577;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78" name="Google Shape;1578;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1579" name="Google Shape;1579;p10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580" name="Google Shape;1580;p1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Which do </a:t>
            </a:r>
            <a:r>
              <a:rPr b="1" lang="en" sz="2400">
                <a:solidFill>
                  <a:schemeClr val="dk1"/>
                </a:solidFill>
                <a:highlight>
                  <a:srgbClr val="FFFF00"/>
                </a:highlight>
              </a:rPr>
              <a:t>Americans</a:t>
            </a:r>
            <a:r>
              <a:rPr lang="en" sz="2400">
                <a:solidFill>
                  <a:schemeClr val="dk1"/>
                </a:solidFill>
                <a:latin typeface="Roboto Light"/>
                <a:ea typeface="Roboto Light"/>
                <a:cs typeface="Roboto Light"/>
                <a:sym typeface="Roboto Light"/>
              </a:rPr>
              <a:t> prefer: Italian or Mexican food?</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581" name="Google Shape;1581;p101"/>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Who exactly is an </a:t>
            </a:r>
            <a:r>
              <a:rPr b="1" lang="en" sz="1800"/>
              <a:t>American</a:t>
            </a:r>
            <a:r>
              <a:rPr lang="en" sz="1800"/>
              <a:t>?</a:t>
            </a:r>
            <a:endParaRPr sz="1800"/>
          </a:p>
        </p:txBody>
      </p:sp>
      <p:sp>
        <p:nvSpPr>
          <p:cNvPr id="1582" name="Google Shape;1582;p101"/>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Are </a:t>
            </a:r>
            <a:r>
              <a:rPr b="1" lang="en" sz="1800"/>
              <a:t>Americans</a:t>
            </a:r>
            <a:r>
              <a:rPr lang="en" sz="1800"/>
              <a:t> just homeowners? </a:t>
            </a:r>
            <a:endParaRPr sz="1800"/>
          </a:p>
        </p:txBody>
      </p:sp>
      <p:sp>
        <p:nvSpPr>
          <p:cNvPr id="1583" name="Google Shape;1583;p101"/>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Do </a:t>
            </a:r>
            <a:r>
              <a:rPr b="1" lang="en" sz="1800"/>
              <a:t>Americans</a:t>
            </a:r>
            <a:r>
              <a:rPr lang="en" sz="1800"/>
              <a:t> just live in big cities?</a:t>
            </a:r>
            <a:endParaRPr sz="1800"/>
          </a:p>
        </p:txBody>
      </p:sp>
      <p:sp>
        <p:nvSpPr>
          <p:cNvPr id="1584" name="Google Shape;1584;p101"/>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Are </a:t>
            </a:r>
            <a:r>
              <a:rPr b="1" lang="en" sz="1800"/>
              <a:t>Americans</a:t>
            </a:r>
            <a:r>
              <a:rPr lang="en" sz="1800"/>
              <a:t> just millennials? </a:t>
            </a: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02"/>
          <p:cNvSpPr txBox="1"/>
          <p:nvPr>
            <p:ph type="title"/>
          </p:nvPr>
        </p:nvSpPr>
        <p:spPr>
          <a:xfrm>
            <a:off x="2544050" y="1362500"/>
            <a:ext cx="5770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latin typeface="Roboto Light"/>
                <a:ea typeface="Roboto Light"/>
                <a:cs typeface="Roboto Light"/>
                <a:sym typeface="Roboto Light"/>
              </a:rPr>
              <a:t>H</a:t>
            </a:r>
            <a:r>
              <a:rPr lang="en" sz="4000">
                <a:latin typeface="Roboto Light"/>
                <a:ea typeface="Roboto Light"/>
                <a:cs typeface="Roboto Light"/>
                <a:sym typeface="Roboto Light"/>
              </a:rPr>
              <a:t>ow can we get a representative sample </a:t>
            </a:r>
            <a:br>
              <a:rPr lang="en" sz="4000">
                <a:latin typeface="Roboto Light"/>
                <a:ea typeface="Roboto Light"/>
                <a:cs typeface="Roboto Light"/>
                <a:sym typeface="Roboto Light"/>
              </a:rPr>
            </a:br>
            <a:r>
              <a:rPr lang="en" sz="4000">
                <a:latin typeface="Roboto Light"/>
                <a:ea typeface="Roboto Light"/>
                <a:cs typeface="Roboto Light"/>
                <a:sym typeface="Roboto Light"/>
              </a:rPr>
              <a:t>of Americans?</a:t>
            </a:r>
            <a:endParaRPr sz="4000">
              <a:latin typeface="Roboto Light"/>
              <a:ea typeface="Roboto Light"/>
              <a:cs typeface="Roboto Light"/>
              <a:sym typeface="Roboto Light"/>
            </a:endParaRPr>
          </a:p>
        </p:txBody>
      </p:sp>
      <p:sp>
        <p:nvSpPr>
          <p:cNvPr id="1590" name="Google Shape;1590;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1" name="Google Shape;1591;p10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97" name="Google Shape;1597;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98" name="Google Shape;1598;p103"/>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do </a:t>
            </a:r>
            <a:r>
              <a:rPr lang="en" sz="3600">
                <a:latin typeface="Roboto Light"/>
                <a:ea typeface="Roboto Light"/>
                <a:cs typeface="Roboto Light"/>
                <a:sym typeface="Roboto Light"/>
              </a:rPr>
              <a:t>Americans</a:t>
            </a:r>
            <a:r>
              <a:rPr lang="en" sz="3600">
                <a:latin typeface="Roboto Light"/>
                <a:ea typeface="Roboto Light"/>
                <a:cs typeface="Roboto Light"/>
                <a:sym typeface="Roboto Light"/>
              </a:rPr>
              <a:t> </a:t>
            </a:r>
            <a:r>
              <a:rPr b="1" lang="en" sz="3600">
                <a:highlight>
                  <a:srgbClr val="FFFF00"/>
                </a:highlight>
                <a:latin typeface="Roboto"/>
                <a:ea typeface="Roboto"/>
                <a:cs typeface="Roboto"/>
                <a:sym typeface="Roboto"/>
              </a:rPr>
              <a:t>prefer</a:t>
            </a:r>
            <a:r>
              <a:rPr lang="en" sz="3600">
                <a:latin typeface="Roboto Light"/>
                <a:ea typeface="Roboto Light"/>
                <a:cs typeface="Roboto Light"/>
                <a:sym typeface="Roboto Light"/>
              </a:rPr>
              <a:t>: </a:t>
            </a:r>
            <a:endParaRPr sz="3600">
              <a:latin typeface="Roboto Light"/>
              <a:ea typeface="Roboto Light"/>
              <a:cs typeface="Roboto Light"/>
              <a:sym typeface="Roboto Light"/>
            </a:endParaRPr>
          </a:p>
          <a:p>
            <a:pPr indent="0" lvl="0" marL="0" rtl="0" algn="ctr">
              <a:spcBef>
                <a:spcPts val="0"/>
              </a:spcBef>
              <a:spcAft>
                <a:spcPts val="0"/>
              </a:spcAft>
              <a:buNone/>
            </a:pPr>
            <a:r>
              <a:rPr lang="en" sz="3600">
                <a:latin typeface="Roboto Light"/>
                <a:ea typeface="Roboto Light"/>
                <a:cs typeface="Roboto Light"/>
                <a:sym typeface="Roboto Light"/>
              </a:rPr>
              <a:t>Italian or Mexican food?</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599" name="Google Shape;1599;p103"/>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600" name="Google Shape;1600;p103"/>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601" name="Google Shape;1601;p103"/>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602" name="Google Shape;1602;p10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08" name="Google Shape;1608;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latin typeface="Roboto Light"/>
              <a:ea typeface="Roboto Light"/>
              <a:cs typeface="Roboto Light"/>
              <a:sym typeface="Roboto Light"/>
            </a:endParaRPr>
          </a:p>
        </p:txBody>
      </p:sp>
      <p:sp>
        <p:nvSpPr>
          <p:cNvPr id="1609" name="Google Shape;1609;p10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10" name="Google Shape;1610;p1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400">
                <a:solidFill>
                  <a:schemeClr val="dk1"/>
                </a:solidFill>
                <a:latin typeface="Roboto Light"/>
                <a:ea typeface="Roboto Light"/>
                <a:cs typeface="Roboto Light"/>
                <a:sym typeface="Roboto Light"/>
              </a:rPr>
              <a:t>Which do Americans </a:t>
            </a:r>
            <a:r>
              <a:rPr b="1" lang="en" sz="2400">
                <a:solidFill>
                  <a:schemeClr val="dk1"/>
                </a:solidFill>
                <a:highlight>
                  <a:srgbClr val="FFFF00"/>
                </a:highlight>
              </a:rPr>
              <a:t>prefer</a:t>
            </a:r>
            <a:r>
              <a:rPr lang="en" sz="2400">
                <a:solidFill>
                  <a:schemeClr val="dk1"/>
                </a:solidFill>
                <a:latin typeface="Roboto Light"/>
                <a:ea typeface="Roboto Light"/>
                <a:cs typeface="Roboto Light"/>
                <a:sym typeface="Roboto Light"/>
              </a:rPr>
              <a:t>: Italian or Mexican food?</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1611" name="Google Shape;1611;p104"/>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How do we define “preference”?</a:t>
            </a:r>
            <a:endParaRPr sz="1600"/>
          </a:p>
        </p:txBody>
      </p:sp>
      <p:sp>
        <p:nvSpPr>
          <p:cNvPr id="1612" name="Google Shape;1612;p104"/>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Do people prefer the foods they eat most frequently? </a:t>
            </a:r>
            <a:endParaRPr sz="1600"/>
          </a:p>
        </p:txBody>
      </p:sp>
      <p:sp>
        <p:nvSpPr>
          <p:cNvPr id="1613" name="Google Shape;1613;p104"/>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Do people prefer the foods they wish they could eat if cost was not an issue?</a:t>
            </a:r>
            <a:endParaRPr sz="1600"/>
          </a:p>
        </p:txBody>
      </p:sp>
      <p:sp>
        <p:nvSpPr>
          <p:cNvPr id="1614" name="Google Shape;1614;p104"/>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How uniform is the preference? Is it regionalized? Is it different by demographic?</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8" name="Shape 1618"/>
        <p:cNvGrpSpPr/>
        <p:nvPr/>
      </p:nvGrpSpPr>
      <p:grpSpPr>
        <a:xfrm>
          <a:off x="0" y="0"/>
          <a:ext cx="0" cy="0"/>
          <a:chOff x="0" y="0"/>
          <a:chExt cx="0" cy="0"/>
        </a:xfrm>
      </p:grpSpPr>
      <p:sp>
        <p:nvSpPr>
          <p:cNvPr id="1619" name="Google Shape;1619;p105"/>
          <p:cNvSpPr txBox="1"/>
          <p:nvPr>
            <p:ph type="title"/>
          </p:nvPr>
        </p:nvSpPr>
        <p:spPr>
          <a:xfrm>
            <a:off x="2544050" y="1362500"/>
            <a:ext cx="5770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Inherently, preference is </a:t>
            </a:r>
            <a:r>
              <a:rPr b="1" lang="en"/>
              <a:t>subjective</a:t>
            </a:r>
            <a:r>
              <a:rPr lang="en">
                <a:latin typeface="Roboto Light"/>
                <a:ea typeface="Roboto Light"/>
                <a:cs typeface="Roboto Light"/>
                <a:sym typeface="Roboto Light"/>
              </a:rPr>
              <a:t>. We are going to need to make it </a:t>
            </a:r>
            <a:r>
              <a:rPr b="1" lang="en"/>
              <a:t>objective</a:t>
            </a:r>
            <a:r>
              <a:rPr lang="en">
                <a:latin typeface="Roboto Light"/>
                <a:ea typeface="Roboto Light"/>
                <a:cs typeface="Roboto Light"/>
                <a:sym typeface="Roboto Light"/>
              </a:rPr>
              <a:t>.</a:t>
            </a:r>
            <a:endParaRPr>
              <a:latin typeface="Roboto Light"/>
              <a:ea typeface="Roboto Light"/>
              <a:cs typeface="Roboto Light"/>
              <a:sym typeface="Roboto Light"/>
            </a:endParaRPr>
          </a:p>
        </p:txBody>
      </p:sp>
      <p:sp>
        <p:nvSpPr>
          <p:cNvPr id="1620" name="Google Shape;1620;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1" name="Google Shape;1621;p10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83" name="Google Shape;1083;p61"/>
          <p:cNvPicPr preferRelativeResize="0"/>
          <p:nvPr/>
        </p:nvPicPr>
        <p:blipFill>
          <a:blip r:embed="rId3">
            <a:alphaModFix/>
          </a:blip>
          <a:stretch>
            <a:fillRect/>
          </a:stretch>
        </p:blipFill>
        <p:spPr>
          <a:xfrm>
            <a:off x="0" y="5"/>
            <a:ext cx="9130498" cy="5143500"/>
          </a:xfrm>
          <a:prstGeom prst="rect">
            <a:avLst/>
          </a:prstGeom>
          <a:noFill/>
          <a:ln>
            <a:noFill/>
          </a:ln>
        </p:spPr>
      </p:pic>
      <p:sp>
        <p:nvSpPr>
          <p:cNvPr id="1084" name="Google Shape;1084;p61"/>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Explosive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Growth in Digitized</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Data </a:t>
            </a:r>
            <a:br>
              <a:rPr lang="en" sz="3000">
                <a:solidFill>
                  <a:srgbClr val="FFFFFF"/>
                </a:solidFill>
                <a:latin typeface="Roboto"/>
                <a:ea typeface="Roboto"/>
                <a:cs typeface="Roboto"/>
                <a:sym typeface="Roboto"/>
              </a:rPr>
            </a:br>
            <a:r>
              <a:rPr lang="en" sz="3000">
                <a:solidFill>
                  <a:schemeClr val="accent6"/>
                </a:solidFill>
                <a:latin typeface="Roboto"/>
                <a:ea typeface="Roboto"/>
                <a:cs typeface="Roboto"/>
                <a:sym typeface="Roboto"/>
              </a:rPr>
              <a:t>(Creation)</a:t>
            </a:r>
            <a:endParaRPr sz="3000">
              <a:solidFill>
                <a:schemeClr val="accent6"/>
              </a:solidFill>
              <a:latin typeface="Roboto"/>
              <a:ea typeface="Roboto"/>
              <a:cs typeface="Roboto"/>
              <a:sym typeface="Roboto"/>
            </a:endParaRPr>
          </a:p>
        </p:txBody>
      </p:sp>
      <p:sp>
        <p:nvSpPr>
          <p:cNvPr id="1085" name="Google Shape;1085;p61"/>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200">
                <a:solidFill>
                  <a:schemeClr val="accent6"/>
                </a:solidFill>
                <a:latin typeface="Roboto Thin"/>
                <a:ea typeface="Roboto Thin"/>
                <a:cs typeface="Roboto Thin"/>
                <a:sym typeface="Roboto Thin"/>
              </a:rPr>
              <a:t>1</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sp>
        <p:nvSpPr>
          <p:cNvPr id="1626" name="Google Shape;1626;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27" name="Google Shape;1627;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628" name="Google Shape;1628;p106"/>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Light"/>
                <a:ea typeface="Roboto Light"/>
                <a:cs typeface="Roboto Light"/>
                <a:sym typeface="Roboto Light"/>
              </a:rPr>
              <a:t>Which do Americans prefer</a:t>
            </a:r>
            <a:r>
              <a:rPr lang="en" sz="3600">
                <a:latin typeface="Roboto Light"/>
                <a:ea typeface="Roboto Light"/>
                <a:cs typeface="Roboto Light"/>
                <a:sym typeface="Roboto Light"/>
              </a:rPr>
              <a:t>: </a:t>
            </a:r>
            <a:endParaRPr sz="3600">
              <a:latin typeface="Roboto Light"/>
              <a:ea typeface="Roboto Light"/>
              <a:cs typeface="Roboto Light"/>
              <a:sym typeface="Roboto Light"/>
            </a:endParaRPr>
          </a:p>
          <a:p>
            <a:pPr indent="0" lvl="0" marL="0" rtl="0" algn="ctr">
              <a:spcBef>
                <a:spcPts val="0"/>
              </a:spcBef>
              <a:spcAft>
                <a:spcPts val="0"/>
              </a:spcAft>
              <a:buNone/>
            </a:pPr>
            <a:r>
              <a:rPr b="1" lang="en" sz="3600">
                <a:highlight>
                  <a:srgbClr val="FFFF00"/>
                </a:highlight>
                <a:latin typeface="Roboto"/>
                <a:ea typeface="Roboto"/>
                <a:cs typeface="Roboto"/>
                <a:sym typeface="Roboto"/>
              </a:rPr>
              <a:t>Italian or Mexican food</a:t>
            </a:r>
            <a:r>
              <a:rPr lang="en" sz="3600">
                <a:latin typeface="Roboto Light"/>
                <a:ea typeface="Roboto Light"/>
                <a:cs typeface="Roboto Light"/>
                <a:sym typeface="Roboto Light"/>
              </a:rPr>
              <a:t>?</a:t>
            </a:r>
            <a:endParaRPr sz="3600">
              <a:latin typeface="Roboto Light"/>
              <a:ea typeface="Roboto Light"/>
              <a:cs typeface="Roboto Light"/>
              <a:sym typeface="Roboto Light"/>
            </a:endParaRPr>
          </a:p>
          <a:p>
            <a:pPr indent="0" lvl="0" marL="0" rtl="0" algn="ctr">
              <a:spcBef>
                <a:spcPts val="0"/>
              </a:spcBef>
              <a:spcAft>
                <a:spcPts val="0"/>
              </a:spcAft>
              <a:buNone/>
            </a:pPr>
            <a:r>
              <a:t/>
            </a:r>
            <a:endParaRPr sz="3600">
              <a:latin typeface="Roboto Light"/>
              <a:ea typeface="Roboto Light"/>
              <a:cs typeface="Roboto Light"/>
              <a:sym typeface="Roboto Light"/>
            </a:endParaRPr>
          </a:p>
        </p:txBody>
      </p:sp>
      <p:pic>
        <p:nvPicPr>
          <p:cNvPr id="1629" name="Google Shape;1629;p106"/>
          <p:cNvPicPr preferRelativeResize="0"/>
          <p:nvPr/>
        </p:nvPicPr>
        <p:blipFill>
          <a:blip r:embed="rId3">
            <a:alphaModFix/>
          </a:blip>
          <a:stretch>
            <a:fillRect/>
          </a:stretch>
        </p:blipFill>
        <p:spPr>
          <a:xfrm>
            <a:off x="4681950" y="2006175"/>
            <a:ext cx="2712975" cy="2582750"/>
          </a:xfrm>
          <a:prstGeom prst="rect">
            <a:avLst/>
          </a:prstGeom>
          <a:noFill/>
          <a:ln>
            <a:noFill/>
          </a:ln>
        </p:spPr>
      </p:pic>
      <p:pic>
        <p:nvPicPr>
          <p:cNvPr id="1630" name="Google Shape;1630;p106"/>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631" name="Google Shape;1631;p106"/>
          <p:cNvPicPr preferRelativeResize="0"/>
          <p:nvPr/>
        </p:nvPicPr>
        <p:blipFill>
          <a:blip r:embed="rId5">
            <a:alphaModFix/>
          </a:blip>
          <a:stretch>
            <a:fillRect/>
          </a:stretch>
        </p:blipFill>
        <p:spPr>
          <a:xfrm>
            <a:off x="4049125" y="2170075"/>
            <a:ext cx="827450" cy="2500799"/>
          </a:xfrm>
          <a:prstGeom prst="rect">
            <a:avLst/>
          </a:prstGeom>
          <a:noFill/>
          <a:ln>
            <a:noFill/>
          </a:ln>
        </p:spPr>
      </p:pic>
      <p:sp>
        <p:nvSpPr>
          <p:cNvPr id="1632" name="Google Shape;1632;p10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6" name="Shape 1636"/>
        <p:cNvGrpSpPr/>
        <p:nvPr/>
      </p:nvGrpSpPr>
      <p:grpSpPr>
        <a:xfrm>
          <a:off x="0" y="0"/>
          <a:ext cx="0" cy="0"/>
          <a:chOff x="0" y="0"/>
          <a:chExt cx="0" cy="0"/>
        </a:xfrm>
      </p:grpSpPr>
      <p:sp>
        <p:nvSpPr>
          <p:cNvPr id="1637" name="Google Shape;1637;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638" name="Google Shape;1638;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Which do Americans prefer: </a:t>
            </a:r>
            <a:r>
              <a:rPr b="1" lang="en" sz="2400">
                <a:solidFill>
                  <a:schemeClr val="dk1"/>
                </a:solidFill>
                <a:highlight>
                  <a:srgbClr val="FFFF00"/>
                </a:highlight>
              </a:rPr>
              <a:t>Italian or Mexican food</a:t>
            </a:r>
            <a:r>
              <a:rPr lang="en" sz="2400">
                <a:solidFill>
                  <a:schemeClr val="dk1"/>
                </a:solidFill>
                <a:latin typeface="Roboto Light"/>
                <a:ea typeface="Roboto Light"/>
                <a:cs typeface="Roboto Light"/>
                <a:sym typeface="Roboto Light"/>
              </a:rPr>
              <a:t>?</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639" name="Google Shape;1639;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40" name="Google Shape;1640;p10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641" name="Google Shape;1641;p107"/>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800"/>
              <a:t>How do we categorize foods? Is pizza Italian? Is Taco Bell Mexican?</a:t>
            </a:r>
            <a:endParaRPr sz="1800"/>
          </a:p>
        </p:txBody>
      </p:sp>
      <p:sp>
        <p:nvSpPr>
          <p:cNvPr id="1642" name="Google Shape;1642;p107"/>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sz="1800"/>
              <a:t>How do we categorize food? Does making pasta at home constitute Italian? Or are we just talking about restaurants? </a:t>
            </a:r>
            <a:endParaRPr sz="1800"/>
          </a:p>
        </p:txBody>
      </p:sp>
      <p:sp>
        <p:nvSpPr>
          <p:cNvPr id="1643" name="Google Shape;1643;p107"/>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800"/>
              <a:t>Are we just talking about “best experiences”? Or are we including poorer renditions of these foods? </a:t>
            </a:r>
            <a:endParaRPr sz="1800"/>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7" name="Shape 1647"/>
        <p:cNvGrpSpPr/>
        <p:nvPr/>
      </p:nvGrpSpPr>
      <p:grpSpPr>
        <a:xfrm>
          <a:off x="0" y="0"/>
          <a:ext cx="0" cy="0"/>
          <a:chOff x="0" y="0"/>
          <a:chExt cx="0" cy="0"/>
        </a:xfrm>
      </p:grpSpPr>
      <p:sp>
        <p:nvSpPr>
          <p:cNvPr id="1648" name="Google Shape;1648;p108"/>
          <p:cNvSpPr txBox="1"/>
          <p:nvPr>
            <p:ph type="title"/>
          </p:nvPr>
        </p:nvSpPr>
        <p:spPr>
          <a:xfrm>
            <a:off x="2544050" y="1376150"/>
            <a:ext cx="5770200" cy="260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Light"/>
                <a:ea typeface="Roboto Light"/>
                <a:cs typeface="Roboto Light"/>
                <a:sym typeface="Roboto Light"/>
              </a:rPr>
              <a:t>Italian and Mexican</a:t>
            </a:r>
            <a:r>
              <a:rPr lang="en">
                <a:latin typeface="Roboto Light"/>
                <a:ea typeface="Roboto Light"/>
                <a:cs typeface="Roboto Light"/>
                <a:sym typeface="Roboto Light"/>
              </a:rPr>
              <a:t> are </a:t>
            </a:r>
            <a:r>
              <a:rPr b="1" lang="en"/>
              <a:t>broad categories</a:t>
            </a:r>
            <a:r>
              <a:rPr lang="en">
                <a:latin typeface="Roboto Light"/>
                <a:ea typeface="Roboto Light"/>
                <a:cs typeface="Roboto Light"/>
                <a:sym typeface="Roboto Light"/>
              </a:rPr>
              <a:t> we are pursuing. We will have to narrow the scope.</a:t>
            </a:r>
            <a:endParaRPr>
              <a:latin typeface="Roboto Light"/>
              <a:ea typeface="Roboto Light"/>
              <a:cs typeface="Roboto Light"/>
              <a:sym typeface="Roboto Light"/>
            </a:endParaRPr>
          </a:p>
        </p:txBody>
      </p:sp>
      <p:sp>
        <p:nvSpPr>
          <p:cNvPr id="1649" name="Google Shape;1649;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0" name="Google Shape;1650;p10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sp>
        <p:nvSpPr>
          <p:cNvPr id="1655" name="Google Shape;1655;p10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2: Identify Data Sources</a:t>
            </a:r>
            <a:endParaRPr/>
          </a:p>
        </p:txBody>
      </p:sp>
      <p:sp>
        <p:nvSpPr>
          <p:cNvPr id="1656" name="Google Shape;165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7" name="Google Shape;1657;p10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1" name="Shape 1661"/>
        <p:cNvGrpSpPr/>
        <p:nvPr/>
      </p:nvGrpSpPr>
      <p:grpSpPr>
        <a:xfrm>
          <a:off x="0" y="0"/>
          <a:ext cx="0" cy="0"/>
          <a:chOff x="0" y="0"/>
          <a:chExt cx="0" cy="0"/>
        </a:xfrm>
      </p:grpSpPr>
      <p:sp>
        <p:nvSpPr>
          <p:cNvPr id="1662" name="Google Shape;1662;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2: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1663" name="Google Shape;1663;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64" name="Google Shape;1664;p11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www.yelp.com</a:t>
            </a:r>
            <a:endParaRPr/>
          </a:p>
        </p:txBody>
      </p:sp>
      <p:sp>
        <p:nvSpPr>
          <p:cNvPr id="1665" name="Google Shape;1665;p1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As everyday consumers, we are </a:t>
            </a:r>
            <a:r>
              <a:rPr b="1" lang="en">
                <a:highlight>
                  <a:srgbClr val="FFFF00"/>
                </a:highlight>
              </a:rPr>
              <a:t>regularly</a:t>
            </a:r>
            <a:r>
              <a:rPr lang="en"/>
              <a:t> getting a pulse of everyday American food preferences to inform our own decisions. Perhaps we can make use of the same approach. </a:t>
            </a:r>
            <a:endParaRPr/>
          </a:p>
        </p:txBody>
      </p:sp>
      <p:pic>
        <p:nvPicPr>
          <p:cNvPr id="1666" name="Google Shape;1666;p110"/>
          <p:cNvPicPr preferRelativeResize="0"/>
          <p:nvPr/>
        </p:nvPicPr>
        <p:blipFill>
          <a:blip r:embed="rId3">
            <a:alphaModFix/>
          </a:blip>
          <a:stretch>
            <a:fillRect/>
          </a:stretch>
        </p:blipFill>
        <p:spPr>
          <a:xfrm>
            <a:off x="487750" y="1727800"/>
            <a:ext cx="6035974" cy="2981775"/>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sp>
        <p:nvSpPr>
          <p:cNvPr id="1671" name="Google Shape;167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2: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1672" name="Google Shape;1672;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3" name="Google Shape;1673;p11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www.yelp.com</a:t>
            </a:r>
            <a:endParaRPr/>
          </a:p>
        </p:txBody>
      </p:sp>
      <p:sp>
        <p:nvSpPr>
          <p:cNvPr id="1674" name="Google Shape;1674;p11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a:t>
            </a:r>
            <a:r>
              <a:rPr lang="en"/>
              <a:t>eb services like Yelp provide an almost encyclopedic amount of information about the eating preferences of Americans. </a:t>
            </a:r>
            <a:endParaRPr/>
          </a:p>
        </p:txBody>
      </p:sp>
      <p:pic>
        <p:nvPicPr>
          <p:cNvPr id="1675" name="Google Shape;1675;p111"/>
          <p:cNvPicPr preferRelativeResize="0"/>
          <p:nvPr/>
        </p:nvPicPr>
        <p:blipFill>
          <a:blip r:embed="rId3">
            <a:alphaModFix/>
          </a:blip>
          <a:stretch>
            <a:fillRect/>
          </a:stretch>
        </p:blipFill>
        <p:spPr>
          <a:xfrm>
            <a:off x="492525" y="1458825"/>
            <a:ext cx="5683124" cy="3250750"/>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Identify Data Sources</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681" name="Google Shape;1681;p11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Why poll an audience when there already exist enormous databases of information about Americans’ food preferences—readily available online?</a:t>
            </a:r>
            <a:endParaRPr/>
          </a:p>
        </p:txBody>
      </p:sp>
      <p:sp>
        <p:nvSpPr>
          <p:cNvPr id="1682" name="Google Shape;168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3" name="Google Shape;1683;p11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684" name="Google Shape;1684;p112"/>
          <p:cNvPicPr preferRelativeResize="0"/>
          <p:nvPr/>
        </p:nvPicPr>
        <p:blipFill>
          <a:blip r:embed="rId3">
            <a:alphaModFix/>
          </a:blip>
          <a:stretch>
            <a:fillRect/>
          </a:stretch>
        </p:blipFill>
        <p:spPr>
          <a:xfrm>
            <a:off x="458025" y="1857763"/>
            <a:ext cx="2743201" cy="768096"/>
          </a:xfrm>
          <a:prstGeom prst="rect">
            <a:avLst/>
          </a:prstGeom>
          <a:noFill/>
          <a:ln>
            <a:noFill/>
          </a:ln>
        </p:spPr>
      </p:pic>
      <p:pic>
        <p:nvPicPr>
          <p:cNvPr id="1685" name="Google Shape;1685;p112"/>
          <p:cNvPicPr preferRelativeResize="0"/>
          <p:nvPr/>
        </p:nvPicPr>
        <p:blipFill>
          <a:blip r:embed="rId4">
            <a:alphaModFix/>
          </a:blip>
          <a:stretch>
            <a:fillRect/>
          </a:stretch>
        </p:blipFill>
        <p:spPr>
          <a:xfrm>
            <a:off x="4485851" y="1698063"/>
            <a:ext cx="1188720" cy="1188720"/>
          </a:xfrm>
          <a:prstGeom prst="rect">
            <a:avLst/>
          </a:prstGeom>
          <a:noFill/>
          <a:ln>
            <a:noFill/>
          </a:ln>
        </p:spPr>
      </p:pic>
      <p:pic>
        <p:nvPicPr>
          <p:cNvPr id="1686" name="Google Shape;1686;p112"/>
          <p:cNvPicPr preferRelativeResize="0"/>
          <p:nvPr/>
        </p:nvPicPr>
        <p:blipFill>
          <a:blip r:embed="rId5">
            <a:alphaModFix/>
          </a:blip>
          <a:stretch>
            <a:fillRect/>
          </a:stretch>
        </p:blipFill>
        <p:spPr>
          <a:xfrm>
            <a:off x="564176" y="3179450"/>
            <a:ext cx="1188721" cy="1188721"/>
          </a:xfrm>
          <a:prstGeom prst="rect">
            <a:avLst/>
          </a:prstGeom>
          <a:noFill/>
          <a:ln>
            <a:noFill/>
          </a:ln>
        </p:spPr>
      </p:pic>
      <p:pic>
        <p:nvPicPr>
          <p:cNvPr id="1687" name="Google Shape;1687;p112"/>
          <p:cNvPicPr preferRelativeResize="0"/>
          <p:nvPr/>
        </p:nvPicPr>
        <p:blipFill>
          <a:blip r:embed="rId6">
            <a:alphaModFix/>
          </a:blip>
          <a:stretch>
            <a:fillRect/>
          </a:stretch>
        </p:blipFill>
        <p:spPr>
          <a:xfrm>
            <a:off x="1960800" y="3179450"/>
            <a:ext cx="1188720" cy="1188720"/>
          </a:xfrm>
          <a:prstGeom prst="rect">
            <a:avLst/>
          </a:prstGeom>
          <a:noFill/>
          <a:ln>
            <a:noFill/>
          </a:ln>
        </p:spPr>
      </p:pic>
      <p:pic>
        <p:nvPicPr>
          <p:cNvPr id="1688" name="Google Shape;1688;p112"/>
          <p:cNvPicPr preferRelativeResize="0"/>
          <p:nvPr/>
        </p:nvPicPr>
        <p:blipFill>
          <a:blip r:embed="rId7">
            <a:alphaModFix/>
          </a:blip>
          <a:stretch>
            <a:fillRect/>
          </a:stretch>
        </p:blipFill>
        <p:spPr>
          <a:xfrm>
            <a:off x="3384626" y="3196450"/>
            <a:ext cx="1188721" cy="1188721"/>
          </a:xfrm>
          <a:prstGeom prst="rect">
            <a:avLst/>
          </a:prstGeom>
          <a:noFill/>
          <a:ln>
            <a:noFill/>
          </a:ln>
        </p:spPr>
      </p:pic>
      <p:pic>
        <p:nvPicPr>
          <p:cNvPr id="1689" name="Google Shape;1689;p112"/>
          <p:cNvPicPr preferRelativeResize="0"/>
          <p:nvPr/>
        </p:nvPicPr>
        <p:blipFill>
          <a:blip r:embed="rId8">
            <a:alphaModFix/>
          </a:blip>
          <a:stretch>
            <a:fillRect/>
          </a:stretch>
        </p:blipFill>
        <p:spPr>
          <a:xfrm>
            <a:off x="3264025" y="1698063"/>
            <a:ext cx="1188720" cy="1188720"/>
          </a:xfrm>
          <a:prstGeom prst="rect">
            <a:avLst/>
          </a:prstGeom>
          <a:noFill/>
          <a:ln>
            <a:noFill/>
          </a:ln>
        </p:spPr>
      </p:pic>
      <p:pic>
        <p:nvPicPr>
          <p:cNvPr id="1690" name="Google Shape;1690;p112"/>
          <p:cNvPicPr preferRelativeResize="0"/>
          <p:nvPr/>
        </p:nvPicPr>
        <p:blipFill>
          <a:blip r:embed="rId9">
            <a:alphaModFix/>
          </a:blip>
          <a:stretch>
            <a:fillRect/>
          </a:stretch>
        </p:blipFill>
        <p:spPr>
          <a:xfrm>
            <a:off x="4838550" y="2962925"/>
            <a:ext cx="3575957" cy="822960"/>
          </a:xfrm>
          <a:prstGeom prst="rect">
            <a:avLst/>
          </a:prstGeom>
          <a:noFill/>
          <a:ln>
            <a:noFill/>
          </a:ln>
        </p:spPr>
      </p:pic>
      <p:pic>
        <p:nvPicPr>
          <p:cNvPr id="1691" name="Google Shape;1691;p112"/>
          <p:cNvPicPr preferRelativeResize="0"/>
          <p:nvPr/>
        </p:nvPicPr>
        <p:blipFill>
          <a:blip r:embed="rId10">
            <a:alphaModFix/>
          </a:blip>
          <a:stretch>
            <a:fillRect/>
          </a:stretch>
        </p:blipFill>
        <p:spPr>
          <a:xfrm>
            <a:off x="4902200" y="3862058"/>
            <a:ext cx="3255544" cy="768096"/>
          </a:xfrm>
          <a:prstGeom prst="rect">
            <a:avLst/>
          </a:prstGeom>
          <a:noFill/>
          <a:ln>
            <a:noFill/>
          </a:ln>
        </p:spPr>
      </p:pic>
      <p:pic>
        <p:nvPicPr>
          <p:cNvPr id="1692" name="Google Shape;1692;p112"/>
          <p:cNvPicPr preferRelativeResize="0"/>
          <p:nvPr/>
        </p:nvPicPr>
        <p:blipFill>
          <a:blip r:embed="rId11">
            <a:alphaModFix/>
          </a:blip>
          <a:stretch>
            <a:fillRect/>
          </a:stretch>
        </p:blipFill>
        <p:spPr>
          <a:xfrm>
            <a:off x="5816600" y="1879926"/>
            <a:ext cx="3251201" cy="73152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sp>
        <p:nvSpPr>
          <p:cNvPr id="1697" name="Google Shape;1697;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Identify Data Sources</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698" name="Google Shape;1698;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99" name="Google Shape;1699;p11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pic>
        <p:nvPicPr>
          <p:cNvPr id="1700" name="Google Shape;1700;p113"/>
          <p:cNvPicPr preferRelativeResize="0"/>
          <p:nvPr/>
        </p:nvPicPr>
        <p:blipFill>
          <a:blip r:embed="rId3">
            <a:alphaModFix/>
          </a:blip>
          <a:stretch>
            <a:fillRect/>
          </a:stretch>
        </p:blipFill>
        <p:spPr>
          <a:xfrm>
            <a:off x="2086600" y="937136"/>
            <a:ext cx="4571999" cy="3698520"/>
          </a:xfrm>
          <a:prstGeom prst="rect">
            <a:avLst/>
          </a:prstGeom>
          <a:noFill/>
          <a:ln cap="flat" cmpd="sng" w="9525">
            <a:solidFill>
              <a:srgbClr val="28C8E5"/>
            </a:solidFill>
            <a:prstDash val="solid"/>
            <a:round/>
            <a:headEnd len="sm" w="sm" type="none"/>
            <a:tailEnd len="sm" w="sm" type="none"/>
          </a:ln>
        </p:spPr>
      </p:pic>
      <p:sp>
        <p:nvSpPr>
          <p:cNvPr id="1701" name="Google Shape;1701;p113"/>
          <p:cNvSpPr/>
          <p:nvPr/>
        </p:nvSpPr>
        <p:spPr>
          <a:xfrm>
            <a:off x="1282025" y="1480500"/>
            <a:ext cx="938700" cy="2514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13"/>
          <p:cNvSpPr txBox="1"/>
          <p:nvPr/>
        </p:nvSpPr>
        <p:spPr>
          <a:xfrm>
            <a:off x="211843" y="2126850"/>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Review Count</a:t>
            </a:r>
            <a:endParaRPr b="1">
              <a:latin typeface="Roboto"/>
              <a:ea typeface="Roboto"/>
              <a:cs typeface="Roboto"/>
              <a:sym typeface="Roboto"/>
            </a:endParaRPr>
          </a:p>
        </p:txBody>
      </p:sp>
      <p:sp>
        <p:nvSpPr>
          <p:cNvPr id="1703" name="Google Shape;1703;p113"/>
          <p:cNvSpPr/>
          <p:nvPr/>
        </p:nvSpPr>
        <p:spPr>
          <a:xfrm>
            <a:off x="1006100" y="3463600"/>
            <a:ext cx="22158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13"/>
          <p:cNvSpPr txBox="1"/>
          <p:nvPr/>
        </p:nvSpPr>
        <p:spPr>
          <a:xfrm>
            <a:off x="211843" y="3374500"/>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Rating</a:t>
            </a:r>
            <a:endParaRPr b="1">
              <a:latin typeface="Roboto"/>
              <a:ea typeface="Roboto"/>
              <a:cs typeface="Roboto"/>
              <a:sym typeface="Roboto"/>
            </a:endParaRPr>
          </a:p>
        </p:txBody>
      </p:sp>
      <p:sp>
        <p:nvSpPr>
          <p:cNvPr id="1705" name="Google Shape;1705;p113"/>
          <p:cNvSpPr txBox="1"/>
          <p:nvPr/>
        </p:nvSpPr>
        <p:spPr>
          <a:xfrm>
            <a:off x="6873093" y="2759725"/>
            <a:ext cx="19617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Locations</a:t>
            </a:r>
            <a:endParaRPr b="1">
              <a:latin typeface="Roboto"/>
              <a:ea typeface="Roboto"/>
              <a:cs typeface="Roboto"/>
              <a:sym typeface="Roboto"/>
            </a:endParaRPr>
          </a:p>
        </p:txBody>
      </p:sp>
      <p:sp>
        <p:nvSpPr>
          <p:cNvPr id="1706" name="Google Shape;1706;p113"/>
          <p:cNvSpPr/>
          <p:nvPr/>
        </p:nvSpPr>
        <p:spPr>
          <a:xfrm flipH="1">
            <a:off x="6210450" y="2827463"/>
            <a:ext cx="7179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13"/>
          <p:cNvSpPr/>
          <p:nvPr/>
        </p:nvSpPr>
        <p:spPr>
          <a:xfrm>
            <a:off x="1625475" y="2188400"/>
            <a:ext cx="20889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13"/>
          <p:cNvSpPr txBox="1"/>
          <p:nvPr/>
        </p:nvSpPr>
        <p:spPr>
          <a:xfrm>
            <a:off x="263048" y="1389250"/>
            <a:ext cx="12693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Food Type</a:t>
            </a:r>
            <a:endParaRPr b="1">
              <a:latin typeface="Roboto"/>
              <a:ea typeface="Roboto"/>
              <a:cs typeface="Roboto"/>
              <a:sym typeface="Roboto"/>
            </a:endParaRPr>
          </a:p>
        </p:txBody>
      </p:sp>
      <p:sp>
        <p:nvSpPr>
          <p:cNvPr id="1709" name="Google Shape;1709;p113"/>
          <p:cNvSpPr txBox="1"/>
          <p:nvPr/>
        </p:nvSpPr>
        <p:spPr>
          <a:xfrm>
            <a:off x="7016152" y="1630900"/>
            <a:ext cx="1593000" cy="6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Lots of Data!</a:t>
            </a:r>
            <a:endParaRPr b="1" sz="1800">
              <a:latin typeface="Roboto"/>
              <a:ea typeface="Roboto"/>
              <a:cs typeface="Roboto"/>
              <a:sym typeface="Roboto"/>
            </a:endParaRPr>
          </a:p>
        </p:txBody>
      </p:sp>
      <p:pic>
        <p:nvPicPr>
          <p:cNvPr id="1710" name="Google Shape;1710;p113"/>
          <p:cNvPicPr preferRelativeResize="0"/>
          <p:nvPr/>
        </p:nvPicPr>
        <p:blipFill>
          <a:blip r:embed="rId4">
            <a:alphaModFix/>
          </a:blip>
          <a:stretch>
            <a:fillRect/>
          </a:stretch>
        </p:blipFill>
        <p:spPr>
          <a:xfrm>
            <a:off x="7315200" y="839638"/>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sp>
        <p:nvSpPr>
          <p:cNvPr id="1715" name="Google Shape;1715;p11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3: Define Strategy and Metrics</a:t>
            </a:r>
            <a:endParaRPr/>
          </a:p>
        </p:txBody>
      </p:sp>
      <p:sp>
        <p:nvSpPr>
          <p:cNvPr id="1716" name="Google Shape;1716;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17" name="Google Shape;1717;p11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1" name="Shape 1721"/>
        <p:cNvGrpSpPr/>
        <p:nvPr/>
      </p:nvGrpSpPr>
      <p:grpSpPr>
        <a:xfrm>
          <a:off x="0" y="0"/>
          <a:ext cx="0" cy="0"/>
          <a:chOff x="0" y="0"/>
          <a:chExt cx="0" cy="0"/>
        </a:xfrm>
      </p:grpSpPr>
      <p:sp>
        <p:nvSpPr>
          <p:cNvPr id="1722" name="Google Shape;1722;p1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Step 3: </a:t>
            </a:r>
            <a:r>
              <a:rPr lang="en">
                <a:latin typeface="Roboto Light"/>
                <a:ea typeface="Roboto Light"/>
                <a:cs typeface="Roboto Light"/>
                <a:sym typeface="Roboto Light"/>
              </a:rPr>
              <a:t>Define Strategy and Metrics</a:t>
            </a:r>
            <a:endParaRPr>
              <a:latin typeface="Roboto Light"/>
              <a:ea typeface="Roboto Light"/>
              <a:cs typeface="Roboto Light"/>
              <a:sym typeface="Roboto Light"/>
            </a:endParaRPr>
          </a:p>
        </p:txBody>
      </p:sp>
      <p:sp>
        <p:nvSpPr>
          <p:cNvPr id="1723" name="Google Shape;1723;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24" name="Google Shape;1724;p11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725" name="Google Shape;1725;p1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 we created a blueprint for what we’re targeting:</a:t>
            </a:r>
            <a:endParaRPr/>
          </a:p>
        </p:txBody>
      </p:sp>
      <p:sp>
        <p:nvSpPr>
          <p:cNvPr id="1726" name="Google Shape;1726;p115"/>
          <p:cNvSpPr txBox="1"/>
          <p:nvPr/>
        </p:nvSpPr>
        <p:spPr>
          <a:xfrm>
            <a:off x="416575" y="1309600"/>
            <a:ext cx="8447400" cy="11568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b="1" lang="en" sz="1800">
                <a:latin typeface="Roboto"/>
                <a:ea typeface="Roboto"/>
                <a:cs typeface="Roboto"/>
                <a:sym typeface="Roboto"/>
              </a:rPr>
              <a:t>Americans:</a:t>
            </a:r>
            <a:endParaRPr b="1" sz="1800">
              <a:latin typeface="Roboto"/>
              <a:ea typeface="Roboto"/>
              <a:cs typeface="Roboto"/>
              <a:sym typeface="Roboto"/>
            </a:endParaRPr>
          </a:p>
          <a:p>
            <a:pPr indent="-285750" lvl="0" marL="285750" rtl="0" algn="l">
              <a:lnSpc>
                <a:spcPct val="113000"/>
              </a:lnSpc>
              <a:spcBef>
                <a:spcPts val="400"/>
              </a:spcBef>
              <a:spcAft>
                <a:spcPts val="0"/>
              </a:spcAft>
              <a:buSzPts val="1800"/>
              <a:buFont typeface="Roboto"/>
              <a:buChar char="•"/>
            </a:pPr>
            <a:r>
              <a:rPr lang="en" sz="1800">
                <a:latin typeface="Roboto"/>
                <a:ea typeface="Roboto"/>
                <a:cs typeface="Roboto"/>
                <a:sym typeface="Roboto"/>
              </a:rPr>
              <a:t>Ideally, we need thousands of records from Americans in </a:t>
            </a:r>
            <a:br>
              <a:rPr lang="en" sz="1800">
                <a:latin typeface="Roboto"/>
                <a:ea typeface="Roboto"/>
                <a:cs typeface="Roboto"/>
                <a:sym typeface="Roboto"/>
              </a:rPr>
            </a:br>
            <a:r>
              <a:rPr lang="en" sz="1800">
                <a:latin typeface="Roboto"/>
                <a:ea typeface="Roboto"/>
                <a:cs typeface="Roboto"/>
                <a:sym typeface="Roboto"/>
              </a:rPr>
              <a:t>hundreds of different cities. (Large samples)</a:t>
            </a:r>
            <a:endParaRPr sz="1800">
              <a:latin typeface="Roboto"/>
              <a:ea typeface="Roboto"/>
              <a:cs typeface="Roboto"/>
              <a:sym typeface="Roboto"/>
            </a:endParaRPr>
          </a:p>
          <a:p>
            <a:pPr indent="0" lvl="0" marL="0" rtl="0" algn="l">
              <a:lnSpc>
                <a:spcPct val="113000"/>
              </a:lnSpc>
              <a:spcBef>
                <a:spcPts val="400"/>
              </a:spcBef>
              <a:spcAft>
                <a:spcPts val="400"/>
              </a:spcAft>
              <a:buNone/>
            </a:pPr>
            <a:r>
              <a:t/>
            </a:r>
            <a:endParaRPr sz="1800"/>
          </a:p>
        </p:txBody>
      </p:sp>
      <p:sp>
        <p:nvSpPr>
          <p:cNvPr id="1727" name="Google Shape;1727;p115"/>
          <p:cNvSpPr txBox="1"/>
          <p:nvPr/>
        </p:nvSpPr>
        <p:spPr>
          <a:xfrm>
            <a:off x="420624" y="2527950"/>
            <a:ext cx="8447400" cy="11568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b="1" lang="en" sz="1800">
                <a:latin typeface="Roboto"/>
                <a:ea typeface="Roboto"/>
                <a:cs typeface="Roboto"/>
                <a:sym typeface="Roboto"/>
              </a:rPr>
              <a:t>Preference:</a:t>
            </a:r>
            <a:endParaRPr b="1" sz="1800">
              <a:latin typeface="Roboto"/>
              <a:ea typeface="Roboto"/>
              <a:cs typeface="Roboto"/>
              <a:sym typeface="Roboto"/>
            </a:endParaRPr>
          </a:p>
          <a:p>
            <a:pPr indent="-285750" lvl="0" marL="285750" rtl="0" algn="l">
              <a:lnSpc>
                <a:spcPct val="113000"/>
              </a:lnSpc>
              <a:spcBef>
                <a:spcPts val="400"/>
              </a:spcBef>
              <a:spcAft>
                <a:spcPts val="0"/>
              </a:spcAft>
              <a:buSzPts val="1800"/>
              <a:buFont typeface="Roboto"/>
              <a:buChar char="•"/>
            </a:pPr>
            <a:r>
              <a:rPr lang="en" sz="1800">
                <a:latin typeface="Roboto"/>
                <a:ea typeface="Roboto"/>
                <a:cs typeface="Roboto"/>
                <a:sym typeface="Roboto"/>
              </a:rPr>
              <a:t>Number of Yelp Reviews (More = Preference)</a:t>
            </a:r>
            <a:endParaRPr sz="1800">
              <a:latin typeface="Roboto"/>
              <a:ea typeface="Roboto"/>
              <a:cs typeface="Roboto"/>
              <a:sym typeface="Roboto"/>
            </a:endParaRPr>
          </a:p>
          <a:p>
            <a:pPr indent="-285750" lvl="0" marL="285750" rtl="0" algn="l">
              <a:lnSpc>
                <a:spcPct val="113000"/>
              </a:lnSpc>
              <a:spcBef>
                <a:spcPts val="400"/>
              </a:spcBef>
              <a:spcAft>
                <a:spcPts val="0"/>
              </a:spcAft>
              <a:buSzPts val="1800"/>
              <a:buFont typeface="Roboto"/>
              <a:buChar char="•"/>
            </a:pPr>
            <a:r>
              <a:rPr lang="en" sz="1800">
                <a:latin typeface="Roboto"/>
                <a:ea typeface="Roboto"/>
                <a:cs typeface="Roboto"/>
                <a:sym typeface="Roboto"/>
              </a:rPr>
              <a:t>Average Aggregated Ratings  (Higher = Preference)</a:t>
            </a:r>
            <a:endParaRPr sz="1800">
              <a:latin typeface="Roboto"/>
              <a:ea typeface="Roboto"/>
              <a:cs typeface="Roboto"/>
              <a:sym typeface="Roboto"/>
            </a:endParaRPr>
          </a:p>
          <a:p>
            <a:pPr indent="0" lvl="0" marL="0" rtl="0" algn="l">
              <a:lnSpc>
                <a:spcPct val="113000"/>
              </a:lnSpc>
              <a:spcBef>
                <a:spcPts val="400"/>
              </a:spcBef>
              <a:spcAft>
                <a:spcPts val="400"/>
              </a:spcAft>
              <a:buNone/>
            </a:pPr>
            <a:r>
              <a:t/>
            </a:r>
            <a:endParaRPr sz="1800"/>
          </a:p>
        </p:txBody>
      </p:sp>
      <p:sp>
        <p:nvSpPr>
          <p:cNvPr id="1728" name="Google Shape;1728;p115"/>
          <p:cNvSpPr txBox="1"/>
          <p:nvPr/>
        </p:nvSpPr>
        <p:spPr>
          <a:xfrm>
            <a:off x="420624" y="3911425"/>
            <a:ext cx="8447400" cy="902700"/>
          </a:xfrm>
          <a:prstGeom prst="rect">
            <a:avLst/>
          </a:prstGeom>
          <a:noFill/>
          <a:ln>
            <a:noFill/>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b="1" lang="en" sz="1800">
                <a:latin typeface="Roboto"/>
                <a:ea typeface="Roboto"/>
                <a:cs typeface="Roboto"/>
                <a:sym typeface="Roboto"/>
              </a:rPr>
              <a:t>Italian and Mexican Food:</a:t>
            </a:r>
            <a:endParaRPr b="1" sz="1800">
              <a:latin typeface="Roboto"/>
              <a:ea typeface="Roboto"/>
              <a:cs typeface="Roboto"/>
              <a:sym typeface="Roboto"/>
            </a:endParaRPr>
          </a:p>
          <a:p>
            <a:pPr indent="-285750" lvl="0" marL="285750" rtl="0" algn="l">
              <a:lnSpc>
                <a:spcPct val="113000"/>
              </a:lnSpc>
              <a:spcBef>
                <a:spcPts val="400"/>
              </a:spcBef>
              <a:spcAft>
                <a:spcPts val="400"/>
              </a:spcAft>
              <a:buSzPts val="1800"/>
              <a:buFont typeface="Roboto"/>
              <a:buChar char="•"/>
            </a:pPr>
            <a:r>
              <a:rPr lang="en" sz="1800">
                <a:latin typeface="Roboto"/>
                <a:ea typeface="Roboto"/>
                <a:cs typeface="Roboto"/>
                <a:sym typeface="Roboto"/>
              </a:rPr>
              <a:t>Top 20 Italian and Mexican restaurants in every city</a:t>
            </a:r>
            <a:endParaRPr sz="18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pic>
        <p:nvPicPr>
          <p:cNvPr id="1090" name="Google Shape;1090;p62"/>
          <p:cNvPicPr preferRelativeResize="0"/>
          <p:nvPr/>
        </p:nvPicPr>
        <p:blipFill rotWithShape="1">
          <a:blip r:embed="rId3">
            <a:alphaModFix/>
          </a:blip>
          <a:srcRect b="0" l="69" r="79" t="0"/>
          <a:stretch/>
        </p:blipFill>
        <p:spPr>
          <a:xfrm>
            <a:off x="0" y="0"/>
            <a:ext cx="9130498" cy="5143503"/>
          </a:xfrm>
          <a:prstGeom prst="rect">
            <a:avLst/>
          </a:prstGeom>
          <a:noFill/>
          <a:ln>
            <a:noFill/>
          </a:ln>
        </p:spPr>
      </p:pic>
      <p:sp>
        <p:nvSpPr>
          <p:cNvPr id="1091" name="Google Shape;1091;p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2" name="Google Shape;1092;p62"/>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Explosive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Growth in Analytic Tools </a:t>
            </a:r>
            <a:r>
              <a:rPr lang="en" sz="3000">
                <a:solidFill>
                  <a:schemeClr val="accent6"/>
                </a:solidFill>
                <a:latin typeface="Roboto"/>
                <a:ea typeface="Roboto"/>
                <a:cs typeface="Roboto"/>
                <a:sym typeface="Roboto"/>
              </a:rPr>
              <a:t>(Synthesis)</a:t>
            </a:r>
            <a:endParaRPr sz="3000">
              <a:solidFill>
                <a:schemeClr val="accent6"/>
              </a:solidFill>
              <a:latin typeface="Roboto"/>
              <a:ea typeface="Roboto"/>
              <a:cs typeface="Roboto"/>
              <a:sym typeface="Roboto"/>
            </a:endParaRPr>
          </a:p>
        </p:txBody>
      </p:sp>
      <p:sp>
        <p:nvSpPr>
          <p:cNvPr id="1093" name="Google Shape;1093;p62"/>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6"/>
                </a:solidFill>
                <a:latin typeface="Roboto Thin"/>
                <a:ea typeface="Roboto Thin"/>
                <a:cs typeface="Roboto Thin"/>
                <a:sym typeface="Roboto Thin"/>
              </a:rPr>
              <a:t>2</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2" name="Shape 1732"/>
        <p:cNvGrpSpPr/>
        <p:nvPr/>
      </p:nvGrpSpPr>
      <p:grpSpPr>
        <a:xfrm>
          <a:off x="0" y="0"/>
          <a:ext cx="0" cy="0"/>
          <a:chOff x="0" y="0"/>
          <a:chExt cx="0" cy="0"/>
        </a:xfrm>
      </p:grpSpPr>
      <p:sp>
        <p:nvSpPr>
          <p:cNvPr id="1733" name="Google Shape;1733;p1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3: </a:t>
            </a:r>
            <a:r>
              <a:rPr lang="en">
                <a:solidFill>
                  <a:schemeClr val="dk1"/>
                </a:solidFill>
                <a:latin typeface="Roboto Light"/>
                <a:ea typeface="Roboto Light"/>
                <a:cs typeface="Roboto Light"/>
                <a:sym typeface="Roboto Light"/>
              </a:rPr>
              <a:t>Define Strategy and Metrics</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734" name="Google Shape;1734;p1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Repeat this analysis for as many cities as possible.</a:t>
            </a:r>
            <a:endParaRPr/>
          </a:p>
        </p:txBody>
      </p:sp>
      <p:sp>
        <p:nvSpPr>
          <p:cNvPr id="1735" name="Google Shape;1735;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36" name="Google Shape;1736;p11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737" name="Google Shape;1737;p116"/>
          <p:cNvGraphicFramePr/>
          <p:nvPr/>
        </p:nvGraphicFramePr>
        <p:xfrm>
          <a:off x="471250" y="1339400"/>
          <a:ext cx="3000000" cy="3000000"/>
        </p:xfrm>
        <a:graphic>
          <a:graphicData uri="http://schemas.openxmlformats.org/drawingml/2006/table">
            <a:tbl>
              <a:tblPr>
                <a:noFill/>
                <a:tableStyleId>{6B63CFEF-3939-4BBB-9645-DE32E5DF0914}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New York, NY</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38" name="Google Shape;1738;p116"/>
          <p:cNvSpPr txBox="1"/>
          <p:nvPr/>
        </p:nvSpPr>
        <p:spPr>
          <a:xfrm>
            <a:off x="1278825" y="1978225"/>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39" name="Google Shape;1739;p116"/>
          <p:cNvGraphicFramePr/>
          <p:nvPr/>
        </p:nvGraphicFramePr>
        <p:xfrm>
          <a:off x="2648575" y="1335024"/>
          <a:ext cx="3000000" cy="3000000"/>
        </p:xfrm>
        <a:graphic>
          <a:graphicData uri="http://schemas.openxmlformats.org/drawingml/2006/table">
            <a:tbl>
              <a:tblPr>
                <a:noFill/>
                <a:tableStyleId>{6B63CFEF-3939-4BBB-9645-DE32E5DF0914}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Tucson, AZ</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0" name="Google Shape;1740;p116"/>
          <p:cNvSpPr txBox="1"/>
          <p:nvPr/>
        </p:nvSpPr>
        <p:spPr>
          <a:xfrm>
            <a:off x="3456150" y="197510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1" name="Google Shape;1741;p116"/>
          <p:cNvGraphicFramePr/>
          <p:nvPr/>
        </p:nvGraphicFramePr>
        <p:xfrm>
          <a:off x="4825900" y="1335024"/>
          <a:ext cx="3000000" cy="3000000"/>
        </p:xfrm>
        <a:graphic>
          <a:graphicData uri="http://schemas.openxmlformats.org/drawingml/2006/table">
            <a:tbl>
              <a:tblPr>
                <a:noFill/>
                <a:tableStyleId>{6B63CFEF-3939-4BBB-9645-DE32E5DF0914}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Washington, D.C.</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2" name="Google Shape;1742;p116"/>
          <p:cNvSpPr txBox="1"/>
          <p:nvPr/>
        </p:nvSpPr>
        <p:spPr>
          <a:xfrm>
            <a:off x="5633475" y="197510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3" name="Google Shape;1743;p116"/>
          <p:cNvGraphicFramePr/>
          <p:nvPr/>
        </p:nvGraphicFramePr>
        <p:xfrm>
          <a:off x="475488" y="2854475"/>
          <a:ext cx="3000000" cy="3000000"/>
        </p:xfrm>
        <a:graphic>
          <a:graphicData uri="http://schemas.openxmlformats.org/drawingml/2006/table">
            <a:tbl>
              <a:tblPr>
                <a:noFill/>
                <a:tableStyleId>{6B63CFEF-3939-4BBB-9645-DE32E5DF0914}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Omaha, NE</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4" name="Google Shape;1744;p116"/>
          <p:cNvSpPr txBox="1"/>
          <p:nvPr/>
        </p:nvSpPr>
        <p:spPr>
          <a:xfrm>
            <a:off x="1280160" y="3484800"/>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5" name="Google Shape;1745;p116"/>
          <p:cNvGraphicFramePr/>
          <p:nvPr/>
        </p:nvGraphicFramePr>
        <p:xfrm>
          <a:off x="2648563" y="2852928"/>
          <a:ext cx="3000000" cy="3000000"/>
        </p:xfrm>
        <a:graphic>
          <a:graphicData uri="http://schemas.openxmlformats.org/drawingml/2006/table">
            <a:tbl>
              <a:tblPr>
                <a:noFill/>
                <a:tableStyleId>{6B63CFEF-3939-4BBB-9645-DE32E5DF0914}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San Diego, CA</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6" name="Google Shape;1746;p116"/>
          <p:cNvSpPr txBox="1"/>
          <p:nvPr/>
        </p:nvSpPr>
        <p:spPr>
          <a:xfrm>
            <a:off x="3456160" y="3484800"/>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graphicFrame>
        <p:nvGraphicFramePr>
          <p:cNvPr id="1747" name="Google Shape;1747;p116"/>
          <p:cNvGraphicFramePr/>
          <p:nvPr/>
        </p:nvGraphicFramePr>
        <p:xfrm>
          <a:off x="4828032" y="2852928"/>
          <a:ext cx="3000000" cy="3000000"/>
        </p:xfrm>
        <a:graphic>
          <a:graphicData uri="http://schemas.openxmlformats.org/drawingml/2006/table">
            <a:tbl>
              <a:tblPr>
                <a:noFill/>
                <a:tableStyleId>{6B63CFEF-3939-4BBB-9645-DE32E5DF0914}</a:tableStyleId>
              </a:tblPr>
              <a:tblGrid>
                <a:gridCol w="949475"/>
                <a:gridCol w="949475"/>
              </a:tblGrid>
              <a:tr h="172525">
                <a:tc gridSpan="2">
                  <a:txBody>
                    <a:bodyPr/>
                    <a:lstStyle/>
                    <a:p>
                      <a:pPr indent="0" lvl="0" marL="0" rtl="0" algn="ctr">
                        <a:spcBef>
                          <a:spcPts val="0"/>
                        </a:spcBef>
                        <a:spcAft>
                          <a:spcPts val="0"/>
                        </a:spcAft>
                        <a:buNone/>
                      </a:pPr>
                      <a:r>
                        <a:rPr b="1" lang="en" sz="1200">
                          <a:solidFill>
                            <a:srgbClr val="FFFFFF"/>
                          </a:solidFill>
                        </a:rPr>
                        <a:t>Atlanta, GA</a:t>
                      </a:r>
                      <a:endParaRPr b="1" sz="1200">
                        <a:solidFill>
                          <a:srgbClr val="FFFFFF"/>
                        </a:solidFill>
                      </a:endParaRPr>
                    </a:p>
                  </a:txBody>
                  <a:tcPr marT="18275" marB="0" marR="91425" marL="91425">
                    <a:solidFill>
                      <a:srgbClr val="333333"/>
                    </a:solidFill>
                  </a:tcPr>
                </a:tc>
                <a:tc hMerge="1"/>
              </a:tr>
              <a:tr h="172525">
                <a:tc>
                  <a:txBody>
                    <a:bodyPr/>
                    <a:lstStyle/>
                    <a:p>
                      <a:pPr indent="0" lvl="0" marL="0" rtl="0" algn="l">
                        <a:spcBef>
                          <a:spcPts val="0"/>
                        </a:spcBef>
                        <a:spcAft>
                          <a:spcPts val="0"/>
                        </a:spcAft>
                        <a:buNone/>
                      </a:pPr>
                      <a:r>
                        <a:rPr b="1" lang="en" sz="1000"/>
                        <a:t>Italian </a:t>
                      </a:r>
                      <a:endParaRPr b="1" sz="1000"/>
                    </a:p>
                  </a:txBody>
                  <a:tcPr marT="18275" marB="0" marR="91425" marL="182875"/>
                </a:tc>
                <a:tc>
                  <a:txBody>
                    <a:bodyPr/>
                    <a:lstStyle/>
                    <a:p>
                      <a:pPr indent="0" lvl="0" marL="0" rtl="0" algn="l">
                        <a:spcBef>
                          <a:spcPts val="0"/>
                        </a:spcBef>
                        <a:spcAft>
                          <a:spcPts val="0"/>
                        </a:spcAft>
                        <a:buNone/>
                      </a:pPr>
                      <a:r>
                        <a:rPr b="1" lang="en" sz="1000"/>
                        <a:t>Mexican </a:t>
                      </a:r>
                      <a:endParaRPr b="1" sz="1000"/>
                    </a:p>
                  </a:txBody>
                  <a:tcPr marT="18275" marB="0" marR="91425" marL="182875">
                    <a:solidFill>
                      <a:srgbClr val="28C8E5"/>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r h="172525">
                <a:tc>
                  <a:txBody>
                    <a:bodyPr/>
                    <a:lstStyle/>
                    <a:p>
                      <a:pPr indent="0" lvl="0" marL="0" rtl="0" algn="l">
                        <a:spcBef>
                          <a:spcPts val="0"/>
                        </a:spcBef>
                        <a:spcAft>
                          <a:spcPts val="0"/>
                        </a:spcAft>
                        <a:buNone/>
                      </a:pPr>
                      <a:r>
                        <a:rPr lang="en" sz="800"/>
                        <a:t>Restaurant</a:t>
                      </a:r>
                      <a:endParaRPr sz="800"/>
                    </a:p>
                  </a:txBody>
                  <a:tcPr marT="18275" marB="0" marR="91425" marL="182875"/>
                </a:tc>
                <a:tc>
                  <a:txBody>
                    <a:bodyPr/>
                    <a:lstStyle/>
                    <a:p>
                      <a:pPr indent="0" lvl="0" marL="0" rtl="0" algn="l">
                        <a:spcBef>
                          <a:spcPts val="0"/>
                        </a:spcBef>
                        <a:spcAft>
                          <a:spcPts val="0"/>
                        </a:spcAft>
                        <a:buNone/>
                      </a:pPr>
                      <a:r>
                        <a:rPr lang="en" sz="800"/>
                        <a:t>Restaurant</a:t>
                      </a:r>
                      <a:endParaRPr sz="800"/>
                    </a:p>
                  </a:txBody>
                  <a:tcPr marT="18275" marB="0" marR="91425" marL="182875">
                    <a:solidFill>
                      <a:srgbClr val="EEF7F8"/>
                    </a:solidFill>
                  </a:tcPr>
                </a:tc>
              </a:tr>
            </a:tbl>
          </a:graphicData>
        </a:graphic>
      </p:graphicFrame>
      <p:sp>
        <p:nvSpPr>
          <p:cNvPr id="1748" name="Google Shape;1748;p116"/>
          <p:cNvSpPr txBox="1"/>
          <p:nvPr/>
        </p:nvSpPr>
        <p:spPr>
          <a:xfrm>
            <a:off x="5632160" y="348386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rtl="0" algn="ctr">
              <a:spcBef>
                <a:spcPts val="0"/>
              </a:spcBef>
              <a:spcAft>
                <a:spcPts val="0"/>
              </a:spcAft>
              <a:buNone/>
            </a:pPr>
            <a:r>
              <a:rPr lang="en" sz="1000"/>
              <a:t>VS.</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2" name="Shape 1752"/>
        <p:cNvGrpSpPr/>
        <p:nvPr/>
      </p:nvGrpSpPr>
      <p:grpSpPr>
        <a:xfrm>
          <a:off x="0" y="0"/>
          <a:ext cx="0" cy="0"/>
          <a:chOff x="0" y="0"/>
          <a:chExt cx="0" cy="0"/>
        </a:xfrm>
      </p:grpSpPr>
      <p:sp>
        <p:nvSpPr>
          <p:cNvPr id="1753" name="Google Shape;1753;p117"/>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4: Build Data Retrieval Plan</a:t>
            </a:r>
            <a:endParaRPr/>
          </a:p>
        </p:txBody>
      </p:sp>
      <p:sp>
        <p:nvSpPr>
          <p:cNvPr id="1754" name="Google Shape;1754;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55" name="Google Shape;1755;p11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9" name="Shape 1759"/>
        <p:cNvGrpSpPr/>
        <p:nvPr/>
      </p:nvGrpSpPr>
      <p:grpSpPr>
        <a:xfrm>
          <a:off x="0" y="0"/>
          <a:ext cx="0" cy="0"/>
          <a:chOff x="0" y="0"/>
          <a:chExt cx="0" cy="0"/>
        </a:xfrm>
      </p:grpSpPr>
      <p:sp>
        <p:nvSpPr>
          <p:cNvPr id="1760" name="Google Shape;1760;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4: </a:t>
            </a:r>
            <a:r>
              <a:rPr lang="en">
                <a:solidFill>
                  <a:schemeClr val="dk1"/>
                </a:solidFill>
                <a:latin typeface="Roboto Light"/>
                <a:ea typeface="Roboto Light"/>
                <a:cs typeface="Roboto Light"/>
                <a:sym typeface="Roboto Light"/>
              </a:rPr>
              <a:t>Build Data Retrieval Plan</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1761" name="Google Shape;1761;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62" name="Google Shape;1762;p11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63" name="Google Shape;1763;p11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3000"/>
              </a:lnSpc>
              <a:spcBef>
                <a:spcPts val="0"/>
              </a:spcBef>
              <a:spcAft>
                <a:spcPts val="0"/>
              </a:spcAft>
              <a:buClr>
                <a:schemeClr val="dk1"/>
              </a:buClr>
              <a:buSzPts val="1100"/>
              <a:buFont typeface="Arial"/>
              <a:buNone/>
            </a:pPr>
            <a:r>
              <a:rPr lang="en">
                <a:solidFill>
                  <a:schemeClr val="dk1"/>
                </a:solidFill>
              </a:rPr>
              <a:t>We could retrieve this data by </a:t>
            </a:r>
            <a:r>
              <a:rPr lang="en">
                <a:solidFill>
                  <a:schemeClr val="dk1"/>
                </a:solidFill>
              </a:rPr>
              <a:t>brute force,</a:t>
            </a:r>
            <a:r>
              <a:rPr lang="en">
                <a:solidFill>
                  <a:schemeClr val="dk1"/>
                </a:solidFill>
              </a:rPr>
              <a:t> but it would be:</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Extremely time consuming</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Skewed by our city familiarity</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Labor intensive</a:t>
            </a:r>
            <a:endParaRPr>
              <a:solidFill>
                <a:schemeClr val="dk1"/>
              </a:solidFill>
            </a:endParaRPr>
          </a:p>
          <a:p>
            <a:pPr indent="0" lvl="0" marL="0" rtl="0" algn="l">
              <a:spcBef>
                <a:spcPts val="400"/>
              </a:spcBef>
              <a:spcAft>
                <a:spcPts val="0"/>
              </a:spcAft>
              <a:buNone/>
            </a:pPr>
            <a:r>
              <a:t/>
            </a:r>
            <a:endParaRPr/>
          </a:p>
        </p:txBody>
      </p:sp>
      <p:pic>
        <p:nvPicPr>
          <p:cNvPr id="1764" name="Google Shape;1764;p118"/>
          <p:cNvPicPr preferRelativeResize="0"/>
          <p:nvPr/>
        </p:nvPicPr>
        <p:blipFill>
          <a:blip r:embed="rId3">
            <a:alphaModFix/>
          </a:blip>
          <a:stretch>
            <a:fillRect/>
          </a:stretch>
        </p:blipFill>
        <p:spPr>
          <a:xfrm>
            <a:off x="514925" y="2348250"/>
            <a:ext cx="7315199" cy="559798"/>
          </a:xfrm>
          <a:prstGeom prst="rect">
            <a:avLst/>
          </a:prstGeom>
          <a:noFill/>
          <a:ln>
            <a:noFill/>
          </a:ln>
        </p:spPr>
      </p:pic>
      <p:pic>
        <p:nvPicPr>
          <p:cNvPr id="1765" name="Google Shape;1765;p118"/>
          <p:cNvPicPr preferRelativeResize="0"/>
          <p:nvPr/>
        </p:nvPicPr>
        <p:blipFill>
          <a:blip r:embed="rId3">
            <a:alphaModFix/>
          </a:blip>
          <a:stretch>
            <a:fillRect/>
          </a:stretch>
        </p:blipFill>
        <p:spPr>
          <a:xfrm>
            <a:off x="514925" y="2996500"/>
            <a:ext cx="7315199" cy="559798"/>
          </a:xfrm>
          <a:prstGeom prst="rect">
            <a:avLst/>
          </a:prstGeom>
          <a:noFill/>
          <a:ln>
            <a:noFill/>
          </a:ln>
        </p:spPr>
      </p:pic>
      <p:pic>
        <p:nvPicPr>
          <p:cNvPr id="1766" name="Google Shape;1766;p118"/>
          <p:cNvPicPr preferRelativeResize="0"/>
          <p:nvPr/>
        </p:nvPicPr>
        <p:blipFill>
          <a:blip r:embed="rId3">
            <a:alphaModFix/>
          </a:blip>
          <a:stretch>
            <a:fillRect/>
          </a:stretch>
        </p:blipFill>
        <p:spPr>
          <a:xfrm>
            <a:off x="514925" y="3644750"/>
            <a:ext cx="7315199" cy="559798"/>
          </a:xfrm>
          <a:prstGeom prst="rect">
            <a:avLst/>
          </a:prstGeom>
          <a:noFill/>
          <a:ln>
            <a:noFill/>
          </a:ln>
        </p:spPr>
      </p:pic>
      <p:sp>
        <p:nvSpPr>
          <p:cNvPr id="1767" name="Google Shape;1767;p118"/>
          <p:cNvSpPr txBox="1"/>
          <p:nvPr/>
        </p:nvSpPr>
        <p:spPr>
          <a:xfrm>
            <a:off x="1899893" y="24285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68" name="Google Shape;1768;p118"/>
          <p:cNvSpPr txBox="1"/>
          <p:nvPr/>
        </p:nvSpPr>
        <p:spPr>
          <a:xfrm>
            <a:off x="1901952" y="30939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69" name="Google Shape;1769;p118"/>
          <p:cNvSpPr txBox="1"/>
          <p:nvPr/>
        </p:nvSpPr>
        <p:spPr>
          <a:xfrm>
            <a:off x="1901952" y="3716813"/>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70" name="Google Shape;1770;p118"/>
          <p:cNvSpPr txBox="1"/>
          <p:nvPr/>
        </p:nvSpPr>
        <p:spPr>
          <a:xfrm>
            <a:off x="4779493" y="2432304"/>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York, NY</a:t>
            </a:r>
            <a:endParaRPr/>
          </a:p>
        </p:txBody>
      </p:sp>
      <p:sp>
        <p:nvSpPr>
          <p:cNvPr id="1771" name="Google Shape;1771;p118"/>
          <p:cNvSpPr txBox="1"/>
          <p:nvPr/>
        </p:nvSpPr>
        <p:spPr>
          <a:xfrm>
            <a:off x="4782312" y="3090672"/>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Denver, CO</a:t>
            </a:r>
            <a:endParaRPr/>
          </a:p>
        </p:txBody>
      </p:sp>
      <p:sp>
        <p:nvSpPr>
          <p:cNvPr id="1772" name="Google Shape;1772;p118"/>
          <p:cNvSpPr txBox="1"/>
          <p:nvPr/>
        </p:nvSpPr>
        <p:spPr>
          <a:xfrm>
            <a:off x="4782300" y="3716825"/>
            <a:ext cx="2622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Oklahoma City, OK</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Google Shape;1777;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Step 4: </a:t>
            </a:r>
            <a:r>
              <a:rPr lang="en">
                <a:solidFill>
                  <a:schemeClr val="dk1"/>
                </a:solidFill>
                <a:latin typeface="Roboto Light"/>
                <a:ea typeface="Roboto Light"/>
                <a:cs typeface="Roboto Light"/>
                <a:sym typeface="Roboto Light"/>
              </a:rPr>
              <a:t>Build Data Retrieval Plan</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778" name="Google Shape;1778;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79" name="Google Shape;1779;p11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80" name="Google Shape;1780;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Basically, it would be nearly impossible. </a:t>
            </a:r>
            <a:endParaRPr/>
          </a:p>
        </p:txBody>
      </p:sp>
      <p:pic>
        <p:nvPicPr>
          <p:cNvPr id="1781" name="Google Shape;1781;p119"/>
          <p:cNvPicPr preferRelativeResize="0"/>
          <p:nvPr/>
        </p:nvPicPr>
        <p:blipFill>
          <a:blip r:embed="rId3">
            <a:alphaModFix/>
          </a:blip>
          <a:stretch>
            <a:fillRect/>
          </a:stretch>
        </p:blipFill>
        <p:spPr>
          <a:xfrm>
            <a:off x="514925" y="2348250"/>
            <a:ext cx="7315199" cy="559798"/>
          </a:xfrm>
          <a:prstGeom prst="rect">
            <a:avLst/>
          </a:prstGeom>
          <a:noFill/>
          <a:ln>
            <a:noFill/>
          </a:ln>
        </p:spPr>
      </p:pic>
      <p:pic>
        <p:nvPicPr>
          <p:cNvPr id="1782" name="Google Shape;1782;p119"/>
          <p:cNvPicPr preferRelativeResize="0"/>
          <p:nvPr/>
        </p:nvPicPr>
        <p:blipFill>
          <a:blip r:embed="rId3">
            <a:alphaModFix/>
          </a:blip>
          <a:stretch>
            <a:fillRect/>
          </a:stretch>
        </p:blipFill>
        <p:spPr>
          <a:xfrm>
            <a:off x="514925" y="2996500"/>
            <a:ext cx="7315199" cy="559798"/>
          </a:xfrm>
          <a:prstGeom prst="rect">
            <a:avLst/>
          </a:prstGeom>
          <a:noFill/>
          <a:ln>
            <a:noFill/>
          </a:ln>
        </p:spPr>
      </p:pic>
      <p:pic>
        <p:nvPicPr>
          <p:cNvPr id="1783" name="Google Shape;1783;p119"/>
          <p:cNvPicPr preferRelativeResize="0"/>
          <p:nvPr/>
        </p:nvPicPr>
        <p:blipFill>
          <a:blip r:embed="rId3">
            <a:alphaModFix/>
          </a:blip>
          <a:stretch>
            <a:fillRect/>
          </a:stretch>
        </p:blipFill>
        <p:spPr>
          <a:xfrm>
            <a:off x="514925" y="3644750"/>
            <a:ext cx="7315199" cy="559798"/>
          </a:xfrm>
          <a:prstGeom prst="rect">
            <a:avLst/>
          </a:prstGeom>
          <a:noFill/>
          <a:ln>
            <a:noFill/>
          </a:ln>
        </p:spPr>
      </p:pic>
      <p:sp>
        <p:nvSpPr>
          <p:cNvPr id="1784" name="Google Shape;1784;p119"/>
          <p:cNvSpPr txBox="1"/>
          <p:nvPr/>
        </p:nvSpPr>
        <p:spPr>
          <a:xfrm>
            <a:off x="1899893" y="24285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85" name="Google Shape;1785;p119"/>
          <p:cNvSpPr txBox="1"/>
          <p:nvPr/>
        </p:nvSpPr>
        <p:spPr>
          <a:xfrm>
            <a:off x="1901952" y="3093988"/>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86" name="Google Shape;1786;p119"/>
          <p:cNvSpPr txBox="1"/>
          <p:nvPr/>
        </p:nvSpPr>
        <p:spPr>
          <a:xfrm>
            <a:off x="1901952" y="3716813"/>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Mexican</a:t>
            </a:r>
            <a:endParaRPr/>
          </a:p>
        </p:txBody>
      </p:sp>
      <p:sp>
        <p:nvSpPr>
          <p:cNvPr id="1787" name="Google Shape;1787;p119"/>
          <p:cNvSpPr txBox="1"/>
          <p:nvPr/>
        </p:nvSpPr>
        <p:spPr>
          <a:xfrm>
            <a:off x="4779493" y="2432304"/>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New York, NY</a:t>
            </a:r>
            <a:endParaRPr/>
          </a:p>
        </p:txBody>
      </p:sp>
      <p:sp>
        <p:nvSpPr>
          <p:cNvPr id="1788" name="Google Shape;1788;p119"/>
          <p:cNvSpPr txBox="1"/>
          <p:nvPr/>
        </p:nvSpPr>
        <p:spPr>
          <a:xfrm>
            <a:off x="4782312" y="3090672"/>
            <a:ext cx="15711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Denver, CO</a:t>
            </a:r>
            <a:endParaRPr/>
          </a:p>
        </p:txBody>
      </p:sp>
      <p:sp>
        <p:nvSpPr>
          <p:cNvPr id="1789" name="Google Shape;1789;p119"/>
          <p:cNvSpPr txBox="1"/>
          <p:nvPr/>
        </p:nvSpPr>
        <p:spPr>
          <a:xfrm>
            <a:off x="4782300" y="3716825"/>
            <a:ext cx="26220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Oklahoma City, OK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3" name="Shape 1793"/>
        <p:cNvGrpSpPr/>
        <p:nvPr/>
      </p:nvGrpSpPr>
      <p:grpSpPr>
        <a:xfrm>
          <a:off x="0" y="0"/>
          <a:ext cx="0" cy="0"/>
          <a:chOff x="0" y="0"/>
          <a:chExt cx="0" cy="0"/>
        </a:xfrm>
      </p:grpSpPr>
      <p:sp>
        <p:nvSpPr>
          <p:cNvPr id="1794" name="Google Shape;1794;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Thank You, Yelp!</a:t>
            </a:r>
            <a:endParaRPr>
              <a:solidFill>
                <a:schemeClr val="dk1"/>
              </a:solidFill>
            </a:endParaRPr>
          </a:p>
        </p:txBody>
      </p:sp>
      <p:sp>
        <p:nvSpPr>
          <p:cNvPr id="1795" name="Google Shape;1795;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96" name="Google Shape;1796;p12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797" name="Google Shape;1797;p1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sz="2000">
                <a:solidFill>
                  <a:schemeClr val="dk1"/>
                </a:solidFill>
              </a:rPr>
              <a:t>Thankfully, we can take advantage of the </a:t>
            </a:r>
            <a:r>
              <a:rPr lang="en" sz="2000">
                <a:solidFill>
                  <a:schemeClr val="dk1"/>
                </a:solidFill>
                <a:highlight>
                  <a:srgbClr val="FFFF00"/>
                </a:highlight>
              </a:rPr>
              <a:t>Yelp Fusion API</a:t>
            </a:r>
            <a:r>
              <a:rPr lang="en" sz="2000">
                <a:solidFill>
                  <a:schemeClr val="dk1"/>
                </a:solidFill>
              </a:rPr>
              <a:t> to </a:t>
            </a:r>
            <a:r>
              <a:rPr lang="en" sz="2000">
                <a:solidFill>
                  <a:schemeClr val="dk1"/>
                </a:solidFill>
                <a:highlight>
                  <a:srgbClr val="FFFF00"/>
                </a:highlight>
              </a:rPr>
              <a:t>programmatically</a:t>
            </a:r>
            <a:r>
              <a:rPr lang="en" sz="2000">
                <a:solidFill>
                  <a:schemeClr val="dk1"/>
                </a:solidFill>
              </a:rPr>
              <a:t> run our queries. (#ThankGoodnessForProgramming)</a:t>
            </a:r>
            <a:endParaRPr>
              <a:solidFill>
                <a:schemeClr val="dk1"/>
              </a:solidFill>
            </a:endParaRPr>
          </a:p>
        </p:txBody>
      </p:sp>
      <p:pic>
        <p:nvPicPr>
          <p:cNvPr id="1798" name="Google Shape;1798;p120"/>
          <p:cNvPicPr preferRelativeResize="0"/>
          <p:nvPr/>
        </p:nvPicPr>
        <p:blipFill>
          <a:blip r:embed="rId3">
            <a:alphaModFix/>
          </a:blip>
          <a:stretch>
            <a:fillRect/>
          </a:stretch>
        </p:blipFill>
        <p:spPr>
          <a:xfrm>
            <a:off x="451700" y="1560700"/>
            <a:ext cx="5503551" cy="3170051"/>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Thank You, Yelp!</a:t>
            </a:r>
            <a:endParaRPr>
              <a:solidFill>
                <a:schemeClr val="dk1"/>
              </a:solidFill>
            </a:endParaRPr>
          </a:p>
        </p:txBody>
      </p:sp>
      <p:sp>
        <p:nvSpPr>
          <p:cNvPr id="1804" name="Google Shape;1804;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05" name="Google Shape;1805;p12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pic>
        <p:nvPicPr>
          <p:cNvPr id="1806" name="Google Shape;1806;p121"/>
          <p:cNvPicPr preferRelativeResize="0"/>
          <p:nvPr/>
        </p:nvPicPr>
        <p:blipFill rotWithShape="1">
          <a:blip r:embed="rId3">
            <a:alphaModFix/>
          </a:blip>
          <a:srcRect b="0" l="0" r="0" t="0"/>
          <a:stretch/>
        </p:blipFill>
        <p:spPr>
          <a:xfrm>
            <a:off x="432825" y="785475"/>
            <a:ext cx="3525351" cy="3991076"/>
          </a:xfrm>
          <a:prstGeom prst="rect">
            <a:avLst/>
          </a:prstGeom>
          <a:noFill/>
          <a:ln>
            <a:noFill/>
          </a:ln>
        </p:spPr>
      </p:pic>
      <p:pic>
        <p:nvPicPr>
          <p:cNvPr id="1807" name="Google Shape;1807;p121"/>
          <p:cNvPicPr preferRelativeResize="0"/>
          <p:nvPr/>
        </p:nvPicPr>
        <p:blipFill>
          <a:blip r:embed="rId4">
            <a:alphaModFix/>
          </a:blip>
          <a:stretch>
            <a:fillRect/>
          </a:stretch>
        </p:blipFill>
        <p:spPr>
          <a:xfrm>
            <a:off x="4163025" y="1003986"/>
            <a:ext cx="3438525" cy="1085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1" name="Shape 1811"/>
        <p:cNvGrpSpPr/>
        <p:nvPr/>
      </p:nvGrpSpPr>
      <p:grpSpPr>
        <a:xfrm>
          <a:off x="0" y="0"/>
          <a:ext cx="0" cy="0"/>
          <a:chOff x="0" y="0"/>
          <a:chExt cx="0" cy="0"/>
        </a:xfrm>
      </p:grpSpPr>
      <p:sp>
        <p:nvSpPr>
          <p:cNvPr id="1812" name="Google Shape;1812;p1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Step 4: </a:t>
            </a:r>
            <a:r>
              <a:rPr lang="en">
                <a:solidFill>
                  <a:schemeClr val="dk1"/>
                </a:solidFill>
                <a:latin typeface="Roboto Light"/>
                <a:ea typeface="Roboto Light"/>
                <a:cs typeface="Roboto Light"/>
                <a:sym typeface="Roboto Light"/>
              </a:rPr>
              <a:t>Build </a:t>
            </a:r>
            <a:r>
              <a:rPr lang="en">
                <a:solidFill>
                  <a:schemeClr val="dk1"/>
                </a:solidFill>
                <a:latin typeface="Roboto Light"/>
                <a:ea typeface="Roboto Light"/>
                <a:cs typeface="Roboto Light"/>
                <a:sym typeface="Roboto Light"/>
              </a:rPr>
              <a:t>Data Retrieval Plan</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813" name="Google Shape;1813;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14" name="Google Shape;1814;p12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solidFill>
                  <a:schemeClr val="dk1"/>
                </a:solidFill>
              </a:rPr>
              <a:t>www.yelp.com</a:t>
            </a:r>
            <a:endParaRPr>
              <a:solidFill>
                <a:schemeClr val="dk1"/>
              </a:solidFill>
            </a:endParaRPr>
          </a:p>
          <a:p>
            <a:pPr indent="0" lvl="0" marL="0" rtl="0" algn="l">
              <a:spcBef>
                <a:spcPts val="0"/>
              </a:spcBef>
              <a:spcAft>
                <a:spcPts val="0"/>
              </a:spcAft>
              <a:buNone/>
            </a:pPr>
            <a:r>
              <a:t/>
            </a:r>
            <a:endParaRPr/>
          </a:p>
        </p:txBody>
      </p:sp>
      <p:sp>
        <p:nvSpPr>
          <p:cNvPr id="1815" name="Google Shape;1815;p12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will build a Python script to randomly select over 700 zip codes from the U.S. Census, and then acquire review data from the top 20 Mexican and Italian restaurants for each zip code using the Yelp API.</a:t>
            </a:r>
            <a:endParaRPr/>
          </a:p>
        </p:txBody>
      </p:sp>
      <p:pic>
        <p:nvPicPr>
          <p:cNvPr id="1816" name="Google Shape;1816;p122"/>
          <p:cNvPicPr preferRelativeResize="0"/>
          <p:nvPr/>
        </p:nvPicPr>
        <p:blipFill>
          <a:blip r:embed="rId3">
            <a:alphaModFix/>
          </a:blip>
          <a:stretch>
            <a:fillRect/>
          </a:stretch>
        </p:blipFill>
        <p:spPr>
          <a:xfrm>
            <a:off x="5177000" y="2954050"/>
            <a:ext cx="3502151" cy="1828799"/>
          </a:xfrm>
          <a:prstGeom prst="rect">
            <a:avLst/>
          </a:prstGeom>
          <a:noFill/>
          <a:ln cap="flat" cmpd="sng" w="9525">
            <a:solidFill>
              <a:srgbClr val="28C8E5"/>
            </a:solidFill>
            <a:prstDash val="solid"/>
            <a:round/>
            <a:headEnd len="sm" w="sm" type="none"/>
            <a:tailEnd len="sm" w="sm" type="none"/>
          </a:ln>
        </p:spPr>
      </p:pic>
      <p:sp>
        <p:nvSpPr>
          <p:cNvPr id="1817" name="Google Shape;1817;p122"/>
          <p:cNvSpPr/>
          <p:nvPr/>
        </p:nvSpPr>
        <p:spPr>
          <a:xfrm rot="5400000">
            <a:off x="6129850" y="1702125"/>
            <a:ext cx="518700" cy="2356800"/>
          </a:xfrm>
          <a:prstGeom prst="bentArrow">
            <a:avLst>
              <a:gd fmla="val 25000" name="adj1"/>
              <a:gd fmla="val 25000" name="adj2"/>
              <a:gd fmla="val 25000" name="adj3"/>
              <a:gd fmla="val 43750" name="adj4"/>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Arial"/>
              <a:ea typeface="Arial"/>
              <a:cs typeface="Arial"/>
              <a:sym typeface="Arial"/>
            </a:endParaRPr>
          </a:p>
        </p:txBody>
      </p:sp>
      <p:pic>
        <p:nvPicPr>
          <p:cNvPr id="1818" name="Google Shape;1818;p122"/>
          <p:cNvPicPr preferRelativeResize="0"/>
          <p:nvPr/>
        </p:nvPicPr>
        <p:blipFill>
          <a:blip r:embed="rId4">
            <a:alphaModFix/>
          </a:blip>
          <a:stretch>
            <a:fillRect/>
          </a:stretch>
        </p:blipFill>
        <p:spPr>
          <a:xfrm>
            <a:off x="5210800" y="1962813"/>
            <a:ext cx="1371600" cy="658368"/>
          </a:xfrm>
          <a:prstGeom prst="rect">
            <a:avLst/>
          </a:prstGeom>
          <a:noFill/>
          <a:ln>
            <a:noFill/>
          </a:ln>
        </p:spPr>
      </p:pic>
      <p:graphicFrame>
        <p:nvGraphicFramePr>
          <p:cNvPr id="1819" name="Google Shape;1819;p122"/>
          <p:cNvGraphicFramePr/>
          <p:nvPr/>
        </p:nvGraphicFramePr>
        <p:xfrm>
          <a:off x="356625" y="3931920"/>
          <a:ext cx="3000000" cy="3000000"/>
        </p:xfrm>
        <a:graphic>
          <a:graphicData uri="http://schemas.openxmlformats.org/drawingml/2006/table">
            <a:tbl>
              <a:tblPr>
                <a:noFill/>
                <a:tableStyleId>{6B63CFEF-3939-4BBB-9645-DE32E5DF0914}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68007</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20" name="Google Shape;1820;p122"/>
          <p:cNvGraphicFramePr/>
          <p:nvPr/>
        </p:nvGraphicFramePr>
        <p:xfrm>
          <a:off x="1877988" y="3931920"/>
          <a:ext cx="3000000" cy="3000000"/>
        </p:xfrm>
        <a:graphic>
          <a:graphicData uri="http://schemas.openxmlformats.org/drawingml/2006/table">
            <a:tbl>
              <a:tblPr>
                <a:noFill/>
                <a:tableStyleId>{6B63CFEF-3939-4BBB-9645-DE32E5DF0914}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22434</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21" name="Google Shape;1821;p122"/>
          <p:cNvGraphicFramePr/>
          <p:nvPr/>
        </p:nvGraphicFramePr>
        <p:xfrm>
          <a:off x="3399350" y="3931920"/>
          <a:ext cx="3000000" cy="3000000"/>
        </p:xfrm>
        <a:graphic>
          <a:graphicData uri="http://schemas.openxmlformats.org/drawingml/2006/table">
            <a:tbl>
              <a:tblPr>
                <a:noFill/>
                <a:tableStyleId>{6B63CFEF-3939-4BBB-9645-DE32E5DF0914}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30301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22" name="Google Shape;1822;p122"/>
          <p:cNvGraphicFramePr/>
          <p:nvPr/>
        </p:nvGraphicFramePr>
        <p:xfrm>
          <a:off x="356625" y="2978745"/>
          <a:ext cx="3000000" cy="3000000"/>
        </p:xfrm>
        <a:graphic>
          <a:graphicData uri="http://schemas.openxmlformats.org/drawingml/2006/table">
            <a:tbl>
              <a:tblPr>
                <a:noFill/>
                <a:tableStyleId>{6B63CFEF-3939-4BBB-9645-DE32E5DF0914}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11101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23" name="Google Shape;1823;p122"/>
          <p:cNvGraphicFramePr/>
          <p:nvPr/>
        </p:nvGraphicFramePr>
        <p:xfrm>
          <a:off x="1878000" y="2978745"/>
          <a:ext cx="3000000" cy="3000000"/>
        </p:xfrm>
        <a:graphic>
          <a:graphicData uri="http://schemas.openxmlformats.org/drawingml/2006/table">
            <a:tbl>
              <a:tblPr>
                <a:noFill/>
                <a:tableStyleId>{6B63CFEF-3939-4BBB-9645-DE32E5DF0914}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07360</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graphicFrame>
        <p:nvGraphicFramePr>
          <p:cNvPr id="1824" name="Google Shape;1824;p122"/>
          <p:cNvGraphicFramePr/>
          <p:nvPr/>
        </p:nvGraphicFramePr>
        <p:xfrm>
          <a:off x="3399375" y="2978745"/>
          <a:ext cx="3000000" cy="3000000"/>
        </p:xfrm>
        <a:graphic>
          <a:graphicData uri="http://schemas.openxmlformats.org/drawingml/2006/table">
            <a:tbl>
              <a:tblPr>
                <a:noFill/>
                <a:tableStyleId>{6B63CFEF-3939-4BBB-9645-DE32E5DF0914}</a:tableStyleId>
              </a:tblPr>
              <a:tblGrid>
                <a:gridCol w="728575"/>
                <a:gridCol w="728575"/>
              </a:tblGrid>
              <a:tr h="130625">
                <a:tc gridSpan="2">
                  <a:txBody>
                    <a:bodyPr/>
                    <a:lstStyle/>
                    <a:p>
                      <a:pPr indent="0" lvl="0" marL="0" rtl="0" algn="ctr">
                        <a:spcBef>
                          <a:spcPts val="0"/>
                        </a:spcBef>
                        <a:spcAft>
                          <a:spcPts val="0"/>
                        </a:spcAft>
                        <a:buNone/>
                      </a:pPr>
                      <a:r>
                        <a:rPr b="1" lang="en" sz="600">
                          <a:solidFill>
                            <a:srgbClr val="FFFFFF"/>
                          </a:solidFill>
                        </a:rPr>
                        <a:t>20001</a:t>
                      </a:r>
                      <a:endParaRPr b="1" sz="600">
                        <a:solidFill>
                          <a:srgbClr val="FFFFFF"/>
                        </a:solidFill>
                      </a:endParaRPr>
                    </a:p>
                  </a:txBody>
                  <a:tcPr marT="18275" marB="0" marR="91425" marL="91425">
                    <a:solidFill>
                      <a:srgbClr val="333333"/>
                    </a:solidFill>
                  </a:tcPr>
                </a:tc>
                <a:tc hMerge="1"/>
              </a:tr>
              <a:tr h="130625">
                <a:tc>
                  <a:txBody>
                    <a:bodyPr/>
                    <a:lstStyle/>
                    <a:p>
                      <a:pPr indent="0" lvl="0" marL="0" rtl="0" algn="l">
                        <a:spcBef>
                          <a:spcPts val="0"/>
                        </a:spcBef>
                        <a:spcAft>
                          <a:spcPts val="0"/>
                        </a:spcAft>
                        <a:buNone/>
                      </a:pPr>
                      <a:r>
                        <a:rPr b="1" lang="en" sz="600"/>
                        <a:t>Italian </a:t>
                      </a:r>
                      <a:endParaRPr b="1" sz="600"/>
                    </a:p>
                  </a:txBody>
                  <a:tcPr marT="18275" marB="0" marR="91425" marL="182875"/>
                </a:tc>
                <a:tc>
                  <a:txBody>
                    <a:bodyPr/>
                    <a:lstStyle/>
                    <a:p>
                      <a:pPr indent="0" lvl="0" marL="0" rtl="0" algn="l">
                        <a:spcBef>
                          <a:spcPts val="0"/>
                        </a:spcBef>
                        <a:spcAft>
                          <a:spcPts val="0"/>
                        </a:spcAft>
                        <a:buNone/>
                      </a:pPr>
                      <a:r>
                        <a:rPr b="1" lang="en" sz="600"/>
                        <a:t>Mexican </a:t>
                      </a:r>
                      <a:endParaRPr b="1" sz="600"/>
                    </a:p>
                  </a:txBody>
                  <a:tcPr marT="18275" marB="0" marR="91425" marL="182875">
                    <a:solidFill>
                      <a:srgbClr val="28C8E5"/>
                    </a:solidFill>
                  </a:tcPr>
                </a:tc>
              </a:tr>
              <a:tr h="1187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r h="130625">
                <a:tc>
                  <a:txBody>
                    <a:bodyPr/>
                    <a:lstStyle/>
                    <a:p>
                      <a:pPr indent="0" lvl="0" marL="0" rtl="0" algn="l">
                        <a:spcBef>
                          <a:spcPts val="0"/>
                        </a:spcBef>
                        <a:spcAft>
                          <a:spcPts val="0"/>
                        </a:spcAft>
                        <a:buNone/>
                      </a:pPr>
                      <a:r>
                        <a:rPr lang="en" sz="600"/>
                        <a:t>Restaurant</a:t>
                      </a:r>
                      <a:endParaRPr sz="600"/>
                    </a:p>
                  </a:txBody>
                  <a:tcPr marT="18275" marB="0" marR="91425" marL="182875"/>
                </a:tc>
                <a:tc>
                  <a:txBody>
                    <a:bodyPr/>
                    <a:lstStyle/>
                    <a:p>
                      <a:pPr indent="0" lvl="0" marL="0" rtl="0" algn="l">
                        <a:spcBef>
                          <a:spcPts val="0"/>
                        </a:spcBef>
                        <a:spcAft>
                          <a:spcPts val="0"/>
                        </a:spcAft>
                        <a:buNone/>
                      </a:pPr>
                      <a:r>
                        <a:rPr lang="en" sz="600"/>
                        <a:t>Restaurant</a:t>
                      </a:r>
                      <a:endParaRPr sz="600"/>
                    </a:p>
                  </a:txBody>
                  <a:tcPr marT="18275" marB="0" marR="91425" marL="182875">
                    <a:solidFill>
                      <a:srgbClr val="EEF7F8"/>
                    </a:solidFill>
                  </a:tcPr>
                </a:tc>
              </a:tr>
            </a:tbl>
          </a:graphicData>
        </a:graphic>
      </p:graphicFrame>
      <p:pic>
        <p:nvPicPr>
          <p:cNvPr id="1825" name="Google Shape;1825;p122"/>
          <p:cNvPicPr preferRelativeResize="0"/>
          <p:nvPr/>
        </p:nvPicPr>
        <p:blipFill>
          <a:blip r:embed="rId5">
            <a:alphaModFix/>
          </a:blip>
          <a:stretch>
            <a:fillRect/>
          </a:stretch>
        </p:blipFill>
        <p:spPr>
          <a:xfrm>
            <a:off x="1975800" y="1707424"/>
            <a:ext cx="1261549" cy="12206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9" name="Shape 1829"/>
        <p:cNvGrpSpPr/>
        <p:nvPr/>
      </p:nvGrpSpPr>
      <p:grpSpPr>
        <a:xfrm>
          <a:off x="0" y="0"/>
          <a:ext cx="0" cy="0"/>
          <a:chOff x="0" y="0"/>
          <a:chExt cx="0" cy="0"/>
        </a:xfrm>
      </p:grpSpPr>
      <p:sp>
        <p:nvSpPr>
          <p:cNvPr id="1830" name="Google Shape;1830;p12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5: Retrieve the Data</a:t>
            </a:r>
            <a:endParaRPr/>
          </a:p>
        </p:txBody>
      </p:sp>
      <p:sp>
        <p:nvSpPr>
          <p:cNvPr id="1831" name="Google Shape;1831;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2" name="Google Shape;1832;p12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Google Shape;1837;p1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Pulling with Python</a:t>
            </a:r>
            <a:endParaRPr/>
          </a:p>
        </p:txBody>
      </p:sp>
      <p:sp>
        <p:nvSpPr>
          <p:cNvPr id="1838" name="Google Shape;1838;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9" name="Google Shape;1839;p12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40" name="Google Shape;1840;p124"/>
          <p:cNvSpPr/>
          <p:nvPr/>
        </p:nvSpPr>
        <p:spPr>
          <a:xfrm>
            <a:off x="3429825" y="887625"/>
            <a:ext cx="1645800" cy="1645800"/>
          </a:xfrm>
          <a:prstGeom prst="ellipse">
            <a:avLst/>
          </a:prstGeom>
          <a:solidFill>
            <a:srgbClr val="FFE5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841" name="Google Shape;1841;p124"/>
          <p:cNvSpPr/>
          <p:nvPr/>
        </p:nvSpPr>
        <p:spPr>
          <a:xfrm flipH="1" rot="8100000">
            <a:off x="3452554" y="2198386"/>
            <a:ext cx="450144" cy="417476"/>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4"/>
          <p:cNvSpPr/>
          <p:nvPr/>
        </p:nvSpPr>
        <p:spPr>
          <a:xfrm>
            <a:off x="2437925" y="2441448"/>
            <a:ext cx="1645800" cy="1645800"/>
          </a:xfrm>
          <a:prstGeom prst="ellipse">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843" name="Google Shape;1843;p124"/>
          <p:cNvSpPr/>
          <p:nvPr/>
        </p:nvSpPr>
        <p:spPr>
          <a:xfrm flipH="1">
            <a:off x="3871617" y="2999425"/>
            <a:ext cx="829500" cy="4173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24"/>
          <p:cNvSpPr/>
          <p:nvPr/>
        </p:nvSpPr>
        <p:spPr>
          <a:xfrm>
            <a:off x="4494125" y="2443525"/>
            <a:ext cx="1645800" cy="1645800"/>
          </a:xfrm>
          <a:prstGeom prst="ellips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3F3F3"/>
              </a:highlight>
            </a:endParaRPr>
          </a:p>
        </p:txBody>
      </p:sp>
      <p:sp>
        <p:nvSpPr>
          <p:cNvPr id="1845" name="Google Shape;1845;p124"/>
          <p:cNvSpPr/>
          <p:nvPr/>
        </p:nvSpPr>
        <p:spPr>
          <a:xfrm rot="2700000">
            <a:off x="4643454" y="2284161"/>
            <a:ext cx="450144" cy="417476"/>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4"/>
          <p:cNvSpPr txBox="1"/>
          <p:nvPr/>
        </p:nvSpPr>
        <p:spPr>
          <a:xfrm>
            <a:off x="3429925" y="13138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Randomly </a:t>
            </a:r>
            <a:br>
              <a:rPr lang="en">
                <a:latin typeface="Roboto"/>
                <a:ea typeface="Roboto"/>
                <a:cs typeface="Roboto"/>
                <a:sym typeface="Roboto"/>
              </a:rPr>
            </a:br>
            <a:r>
              <a:rPr lang="en">
                <a:latin typeface="Roboto"/>
                <a:ea typeface="Roboto"/>
                <a:cs typeface="Roboto"/>
                <a:sym typeface="Roboto"/>
              </a:rPr>
              <a:t>Select a </a:t>
            </a:r>
            <a:br>
              <a:rPr lang="en">
                <a:latin typeface="Roboto"/>
                <a:ea typeface="Roboto"/>
                <a:cs typeface="Roboto"/>
                <a:sym typeface="Roboto"/>
              </a:rPr>
            </a:br>
            <a:r>
              <a:rPr lang="en">
                <a:latin typeface="Roboto"/>
                <a:ea typeface="Roboto"/>
                <a:cs typeface="Roboto"/>
                <a:sym typeface="Roboto"/>
              </a:rPr>
              <a:t>Zip Code</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1847" name="Google Shape;1847;p124"/>
          <p:cNvSpPr txBox="1"/>
          <p:nvPr/>
        </p:nvSpPr>
        <p:spPr>
          <a:xfrm>
            <a:off x="4494125" y="29539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Create an API Request</a:t>
            </a:r>
            <a:endParaRPr>
              <a:latin typeface="Roboto"/>
              <a:ea typeface="Roboto"/>
              <a:cs typeface="Roboto"/>
              <a:sym typeface="Roboto"/>
            </a:endParaRPr>
          </a:p>
          <a:p>
            <a:pPr indent="0" lvl="0" marL="0" rtl="0" algn="ctr">
              <a:spcBef>
                <a:spcPts val="0"/>
              </a:spcBef>
              <a:spcAft>
                <a:spcPts val="0"/>
              </a:spcAft>
              <a:buNone/>
            </a:pPr>
            <a:r>
              <a:t/>
            </a:r>
            <a:endParaRPr/>
          </a:p>
        </p:txBody>
      </p:sp>
      <p:sp>
        <p:nvSpPr>
          <p:cNvPr id="1848" name="Google Shape;1848;p124"/>
          <p:cNvSpPr txBox="1"/>
          <p:nvPr/>
        </p:nvSpPr>
        <p:spPr>
          <a:xfrm>
            <a:off x="2437925" y="2843575"/>
            <a:ext cx="1645800" cy="42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Save the </a:t>
            </a:r>
            <a:br>
              <a:rPr lang="en">
                <a:latin typeface="Roboto"/>
                <a:ea typeface="Roboto"/>
                <a:cs typeface="Roboto"/>
                <a:sym typeface="Roboto"/>
              </a:rPr>
            </a:br>
            <a:r>
              <a:rPr lang="en">
                <a:latin typeface="Roboto"/>
                <a:ea typeface="Roboto"/>
                <a:cs typeface="Roboto"/>
                <a:sym typeface="Roboto"/>
              </a:rPr>
              <a:t>Output to a </a:t>
            </a:r>
            <a:br>
              <a:rPr lang="en">
                <a:latin typeface="Roboto"/>
                <a:ea typeface="Roboto"/>
                <a:cs typeface="Roboto"/>
                <a:sym typeface="Roboto"/>
              </a:rPr>
            </a:br>
            <a:r>
              <a:rPr lang="en">
                <a:latin typeface="Roboto"/>
                <a:ea typeface="Roboto"/>
                <a:cs typeface="Roboto"/>
                <a:sym typeface="Roboto"/>
              </a:rPr>
              <a:t>Data Frame</a:t>
            </a:r>
            <a:endParaRPr>
              <a:latin typeface="Roboto"/>
              <a:ea typeface="Roboto"/>
              <a:cs typeface="Roboto"/>
              <a:sym typeface="Roboto"/>
            </a:endParaRPr>
          </a:p>
          <a:p>
            <a:pPr indent="0" lvl="0" marL="0" rtl="0" algn="ctr">
              <a:spcBef>
                <a:spcPts val="0"/>
              </a:spcBef>
              <a:spcAft>
                <a:spcPts val="0"/>
              </a:spcAft>
              <a:buNone/>
            </a:pPr>
            <a:r>
              <a:t/>
            </a:r>
            <a:endParaRPr/>
          </a:p>
        </p:txBody>
      </p:sp>
      <p:pic>
        <p:nvPicPr>
          <p:cNvPr id="1849" name="Google Shape;1849;p124"/>
          <p:cNvPicPr preferRelativeResize="0"/>
          <p:nvPr/>
        </p:nvPicPr>
        <p:blipFill>
          <a:blip r:embed="rId3">
            <a:alphaModFix/>
          </a:blip>
          <a:stretch>
            <a:fillRect/>
          </a:stretch>
        </p:blipFill>
        <p:spPr>
          <a:xfrm>
            <a:off x="6139925" y="1438825"/>
            <a:ext cx="1828800" cy="575953"/>
          </a:xfrm>
          <a:prstGeom prst="rect">
            <a:avLst/>
          </a:prstGeom>
          <a:noFill/>
          <a:ln>
            <a:noFill/>
          </a:ln>
        </p:spPr>
      </p:pic>
      <p:pic>
        <p:nvPicPr>
          <p:cNvPr id="1850" name="Google Shape;1850;p124"/>
          <p:cNvPicPr preferRelativeResize="0"/>
          <p:nvPr/>
        </p:nvPicPr>
        <p:blipFill>
          <a:blip r:embed="rId4">
            <a:alphaModFix/>
          </a:blip>
          <a:stretch>
            <a:fillRect/>
          </a:stretch>
        </p:blipFill>
        <p:spPr>
          <a:xfrm>
            <a:off x="1513425" y="1061050"/>
            <a:ext cx="1522849" cy="1473450"/>
          </a:xfrm>
          <a:prstGeom prst="rect">
            <a:avLst/>
          </a:prstGeom>
          <a:noFill/>
          <a:ln>
            <a:noFill/>
          </a:ln>
        </p:spPr>
      </p:pic>
      <p:pic>
        <p:nvPicPr>
          <p:cNvPr id="1851" name="Google Shape;1851;p124"/>
          <p:cNvPicPr preferRelativeResize="0"/>
          <p:nvPr/>
        </p:nvPicPr>
        <p:blipFill>
          <a:blip r:embed="rId5">
            <a:alphaModFix/>
          </a:blip>
          <a:stretch>
            <a:fillRect/>
          </a:stretch>
        </p:blipFill>
        <p:spPr>
          <a:xfrm>
            <a:off x="3641775" y="3882722"/>
            <a:ext cx="1289206" cy="1011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5" name="Shape 1855"/>
        <p:cNvGrpSpPr/>
        <p:nvPr/>
      </p:nvGrpSpPr>
      <p:grpSpPr>
        <a:xfrm>
          <a:off x="0" y="0"/>
          <a:ext cx="0" cy="0"/>
          <a:chOff x="0" y="0"/>
          <a:chExt cx="0" cy="0"/>
        </a:xfrm>
      </p:grpSpPr>
      <p:sp>
        <p:nvSpPr>
          <p:cNvPr id="1856" name="Google Shape;1856;p1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None/>
            </a:pPr>
            <a:r>
              <a:t/>
            </a:r>
            <a:endParaRPr/>
          </a:p>
        </p:txBody>
      </p:sp>
      <p:sp>
        <p:nvSpPr>
          <p:cNvPr id="1857" name="Google Shape;185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8" name="Google Shape;1858;p12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859" name="Google Shape;1859;p125"/>
          <p:cNvPicPr preferRelativeResize="0"/>
          <p:nvPr/>
        </p:nvPicPr>
        <p:blipFill rotWithShape="1">
          <a:blip r:embed="rId3">
            <a:alphaModFix/>
          </a:blip>
          <a:srcRect b="2439" l="0" r="0" t="0"/>
          <a:stretch/>
        </p:blipFill>
        <p:spPr>
          <a:xfrm>
            <a:off x="293225" y="913950"/>
            <a:ext cx="6857999" cy="3657600"/>
          </a:xfrm>
          <a:prstGeom prst="rect">
            <a:avLst/>
          </a:prstGeom>
          <a:noFill/>
          <a:ln>
            <a:noFill/>
          </a:ln>
        </p:spPr>
      </p:pic>
      <p:sp>
        <p:nvSpPr>
          <p:cNvPr id="1860" name="Google Shape;1860;p125"/>
          <p:cNvSpPr txBox="1"/>
          <p:nvPr/>
        </p:nvSpPr>
        <p:spPr>
          <a:xfrm>
            <a:off x="7335075" y="1834525"/>
            <a:ext cx="18612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This funky code...</a:t>
            </a:r>
            <a:endParaRPr b="1">
              <a:latin typeface="Roboto"/>
              <a:ea typeface="Roboto"/>
              <a:cs typeface="Roboto"/>
              <a:sym typeface="Roboto"/>
            </a:endParaRPr>
          </a:p>
        </p:txBody>
      </p:sp>
      <p:pic>
        <p:nvPicPr>
          <p:cNvPr id="1861" name="Google Shape;1861;p125"/>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pic>
        <p:nvPicPr>
          <p:cNvPr id="1098" name="Google Shape;1098;p63"/>
          <p:cNvPicPr preferRelativeResize="0"/>
          <p:nvPr/>
        </p:nvPicPr>
        <p:blipFill rotWithShape="1">
          <a:blip r:embed="rId3">
            <a:alphaModFix/>
          </a:blip>
          <a:srcRect b="0" l="69" r="79" t="0"/>
          <a:stretch/>
        </p:blipFill>
        <p:spPr>
          <a:xfrm>
            <a:off x="6750" y="0"/>
            <a:ext cx="9130498" cy="5143500"/>
          </a:xfrm>
          <a:prstGeom prst="rect">
            <a:avLst/>
          </a:prstGeom>
          <a:noFill/>
          <a:ln>
            <a:noFill/>
          </a:ln>
        </p:spPr>
      </p:pic>
      <p:sp>
        <p:nvSpPr>
          <p:cNvPr id="1099" name="Google Shape;1099;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0" name="Google Shape;1100;p63"/>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Accelerating Search for Actionable Insight </a:t>
            </a:r>
            <a:br>
              <a:rPr lang="en" sz="3000">
                <a:solidFill>
                  <a:srgbClr val="FFFFFF"/>
                </a:solidFill>
                <a:latin typeface="Roboto"/>
                <a:ea typeface="Roboto"/>
                <a:cs typeface="Roboto"/>
                <a:sym typeface="Roboto"/>
              </a:rPr>
            </a:br>
            <a:r>
              <a:rPr lang="en" sz="3000">
                <a:solidFill>
                  <a:schemeClr val="accent6"/>
                </a:solidFill>
                <a:latin typeface="Roboto"/>
                <a:ea typeface="Roboto"/>
                <a:cs typeface="Roboto"/>
                <a:sym typeface="Roboto"/>
              </a:rPr>
              <a:t>(Value) </a:t>
            </a:r>
            <a:endParaRPr sz="3000">
              <a:solidFill>
                <a:schemeClr val="accent6"/>
              </a:solidFill>
              <a:latin typeface="Roboto"/>
              <a:ea typeface="Roboto"/>
              <a:cs typeface="Roboto"/>
              <a:sym typeface="Roboto"/>
            </a:endParaRPr>
          </a:p>
        </p:txBody>
      </p:sp>
      <p:sp>
        <p:nvSpPr>
          <p:cNvPr id="1101" name="Google Shape;1101;p63"/>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4200">
                <a:solidFill>
                  <a:schemeClr val="accent6"/>
                </a:solidFill>
                <a:latin typeface="Roboto Thin"/>
                <a:ea typeface="Roboto Thin"/>
                <a:cs typeface="Roboto Thin"/>
                <a:sym typeface="Roboto Thin"/>
              </a:rPr>
              <a:t>3</a:t>
            </a:r>
            <a:endParaRPr sz="4200">
              <a:solidFill>
                <a:schemeClr val="accent6"/>
              </a:solidFill>
              <a:latin typeface="Roboto Thin"/>
              <a:ea typeface="Roboto Thin"/>
              <a:cs typeface="Roboto Thin"/>
              <a:sym typeface="Roboto Thi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5" name="Shape 1865"/>
        <p:cNvGrpSpPr/>
        <p:nvPr/>
      </p:nvGrpSpPr>
      <p:grpSpPr>
        <a:xfrm>
          <a:off x="0" y="0"/>
          <a:ext cx="0" cy="0"/>
          <a:chOff x="0" y="0"/>
          <a:chExt cx="0" cy="0"/>
        </a:xfrm>
      </p:grpSpPr>
      <p:sp>
        <p:nvSpPr>
          <p:cNvPr id="1866" name="Google Shape;1866;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867" name="Google Shape;1867;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68" name="Google Shape;1868;p12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69" name="Google Shape;1869;p126"/>
          <p:cNvSpPr txBox="1"/>
          <p:nvPr/>
        </p:nvSpPr>
        <p:spPr>
          <a:xfrm>
            <a:off x="7626680" y="1829740"/>
            <a:ext cx="15810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...w</a:t>
            </a:r>
            <a:r>
              <a:rPr b="1" lang="en">
                <a:latin typeface="Roboto"/>
                <a:ea typeface="Roboto"/>
                <a:cs typeface="Roboto"/>
                <a:sym typeface="Roboto"/>
              </a:rPr>
              <a:t>ill make all of these URLs.</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1870" name="Google Shape;1870;p126"/>
          <p:cNvPicPr preferRelativeResize="0"/>
          <p:nvPr/>
        </p:nvPicPr>
        <p:blipFill rotWithShape="1">
          <a:blip r:embed="rId3">
            <a:alphaModFix/>
          </a:blip>
          <a:srcRect b="0" l="0" r="0" t="0"/>
          <a:stretch/>
        </p:blipFill>
        <p:spPr>
          <a:xfrm>
            <a:off x="1986421" y="821150"/>
            <a:ext cx="5369292" cy="4057650"/>
          </a:xfrm>
          <a:prstGeom prst="rect">
            <a:avLst/>
          </a:prstGeom>
          <a:noFill/>
          <a:ln>
            <a:noFill/>
          </a:ln>
        </p:spPr>
      </p:pic>
      <p:pic>
        <p:nvPicPr>
          <p:cNvPr id="1871" name="Google Shape;1871;p126"/>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5" name="Shape 1875"/>
        <p:cNvGrpSpPr/>
        <p:nvPr/>
      </p:nvGrpSpPr>
      <p:grpSpPr>
        <a:xfrm>
          <a:off x="0" y="0"/>
          <a:ext cx="0" cy="0"/>
          <a:chOff x="0" y="0"/>
          <a:chExt cx="0" cy="0"/>
        </a:xfrm>
      </p:grpSpPr>
      <p:sp>
        <p:nvSpPr>
          <p:cNvPr id="1876" name="Google Shape;1876;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877" name="Google Shape;1877;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8" name="Google Shape;1878;p12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79" name="Google Shape;1879;p127"/>
          <p:cNvSpPr txBox="1"/>
          <p:nvPr/>
        </p:nvSpPr>
        <p:spPr>
          <a:xfrm>
            <a:off x="7524375" y="1928575"/>
            <a:ext cx="15810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a:t>
            </a:r>
            <a:r>
              <a:rPr b="1" lang="en">
                <a:latin typeface="Roboto"/>
                <a:ea typeface="Roboto"/>
                <a:cs typeface="Roboto"/>
                <a:sym typeface="Roboto"/>
              </a:rPr>
              <a:t>ach of these URLs holds a piece of our answer.</a:t>
            </a:r>
            <a:endParaRPr b="1">
              <a:latin typeface="Roboto"/>
              <a:ea typeface="Roboto"/>
              <a:cs typeface="Roboto"/>
              <a:sym typeface="Roboto"/>
            </a:endParaRPr>
          </a:p>
          <a:p>
            <a:pPr indent="0" lvl="0" marL="0" rtl="0" algn="l">
              <a:spcBef>
                <a:spcPts val="0"/>
              </a:spcBef>
              <a:spcAft>
                <a:spcPts val="0"/>
              </a:spcAft>
              <a:buNone/>
            </a:pPr>
            <a:r>
              <a:t/>
            </a:r>
            <a:endParaRPr b="1"/>
          </a:p>
        </p:txBody>
      </p:sp>
      <p:pic>
        <p:nvPicPr>
          <p:cNvPr id="1880" name="Google Shape;1880;p127"/>
          <p:cNvPicPr preferRelativeResize="0"/>
          <p:nvPr/>
        </p:nvPicPr>
        <p:blipFill rotWithShape="1">
          <a:blip r:embed="rId3">
            <a:alphaModFix/>
          </a:blip>
          <a:srcRect b="0" l="0" r="0" t="0"/>
          <a:stretch/>
        </p:blipFill>
        <p:spPr>
          <a:xfrm>
            <a:off x="439850" y="851009"/>
            <a:ext cx="6858002" cy="3964532"/>
          </a:xfrm>
          <a:prstGeom prst="rect">
            <a:avLst/>
          </a:prstGeom>
          <a:noFill/>
          <a:ln>
            <a:noFill/>
          </a:ln>
        </p:spPr>
      </p:pic>
      <p:sp>
        <p:nvSpPr>
          <p:cNvPr id="1881" name="Google Shape;1881;p127"/>
          <p:cNvSpPr/>
          <p:nvPr/>
        </p:nvSpPr>
        <p:spPr>
          <a:xfrm flipH="1">
            <a:off x="1953845" y="2947900"/>
            <a:ext cx="356400" cy="2736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27"/>
          <p:cNvSpPr/>
          <p:nvPr/>
        </p:nvSpPr>
        <p:spPr>
          <a:xfrm flipH="1">
            <a:off x="1698095" y="4142475"/>
            <a:ext cx="356400" cy="2736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3" name="Google Shape;1883;p127"/>
          <p:cNvPicPr preferRelativeResize="0"/>
          <p:nvPr/>
        </p:nvPicPr>
        <p:blipFill>
          <a:blip r:embed="rId4">
            <a:alphaModFix/>
          </a:blip>
          <a:stretch>
            <a:fillRect/>
          </a:stretch>
        </p:blipFill>
        <p:spPr>
          <a:xfrm>
            <a:off x="7658075" y="9825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7" name="Shape 1887"/>
        <p:cNvGrpSpPr/>
        <p:nvPr/>
      </p:nvGrpSpPr>
      <p:grpSpPr>
        <a:xfrm>
          <a:off x="0" y="0"/>
          <a:ext cx="0" cy="0"/>
          <a:chOff x="0" y="0"/>
          <a:chExt cx="0" cy="0"/>
        </a:xfrm>
      </p:grpSpPr>
      <p:sp>
        <p:nvSpPr>
          <p:cNvPr id="1888" name="Google Shape;1888;p12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6: Assemble and Clean the Data</a:t>
            </a:r>
            <a:endParaRPr/>
          </a:p>
        </p:txBody>
      </p:sp>
      <p:sp>
        <p:nvSpPr>
          <p:cNvPr id="1889" name="Google Shape;1889;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0" name="Google Shape;1890;p12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4" name="Shape 1894"/>
        <p:cNvGrpSpPr/>
        <p:nvPr/>
      </p:nvGrpSpPr>
      <p:grpSpPr>
        <a:xfrm>
          <a:off x="0" y="0"/>
          <a:ext cx="0" cy="0"/>
          <a:chOff x="0" y="0"/>
          <a:chExt cx="0" cy="0"/>
        </a:xfrm>
      </p:grpSpPr>
      <p:sp>
        <p:nvSpPr>
          <p:cNvPr id="1895" name="Google Shape;1895;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Cleaning with Pandas</a:t>
            </a:r>
            <a:endParaRPr/>
          </a:p>
        </p:txBody>
      </p:sp>
      <p:sp>
        <p:nvSpPr>
          <p:cNvPr id="1896" name="Google Shape;1896;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97" name="Google Shape;1897;p12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898" name="Google Shape;1898;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No data comes out intrinsically the way you want it to. </a:t>
            </a:r>
            <a:endParaRPr/>
          </a:p>
          <a:p>
            <a:pPr indent="0" lvl="0" marL="0" rtl="0" algn="l">
              <a:spcBef>
                <a:spcPts val="0"/>
              </a:spcBef>
              <a:spcAft>
                <a:spcPts val="0"/>
              </a:spcAft>
              <a:buClr>
                <a:schemeClr val="dk1"/>
              </a:buClr>
              <a:buSzPts val="1100"/>
              <a:buFont typeface="Arial"/>
              <a:buNone/>
            </a:pPr>
            <a:r>
              <a:rPr lang="en"/>
              <a:t>In our case, we needed multiple steps to aggregate the data along our channels of interest. </a:t>
            </a:r>
            <a:endParaRPr/>
          </a:p>
          <a:p>
            <a:pPr indent="0" lvl="0" marL="0" rtl="0" algn="l">
              <a:spcBef>
                <a:spcPts val="0"/>
              </a:spcBef>
              <a:spcAft>
                <a:spcPts val="0"/>
              </a:spcAft>
              <a:buNone/>
            </a:pPr>
            <a:r>
              <a:t/>
            </a:r>
            <a:endParaRPr/>
          </a:p>
        </p:txBody>
      </p:sp>
      <p:graphicFrame>
        <p:nvGraphicFramePr>
          <p:cNvPr id="1899" name="Google Shape;1899;p129"/>
          <p:cNvGraphicFramePr/>
          <p:nvPr/>
        </p:nvGraphicFramePr>
        <p:xfrm>
          <a:off x="463575" y="1867220"/>
          <a:ext cx="3000000" cy="3000000"/>
        </p:xfrm>
        <a:graphic>
          <a:graphicData uri="http://schemas.openxmlformats.org/drawingml/2006/table">
            <a:tbl>
              <a:tblPr>
                <a:noFill/>
                <a:tableStyleId>{6B63CFEF-3939-4BBB-9645-DE32E5DF0914}</a:tableStyleId>
              </a:tblPr>
              <a:tblGrid>
                <a:gridCol w="451925"/>
                <a:gridCol w="651150"/>
                <a:gridCol w="1220700"/>
                <a:gridCol w="1220700"/>
                <a:gridCol w="1220700"/>
                <a:gridCol w="1220700"/>
                <a:gridCol w="1220700"/>
                <a:gridCol w="1220700"/>
              </a:tblGrid>
              <a:tr h="661975">
                <a:tc gridSpan="8">
                  <a:txBody>
                    <a:bodyPr/>
                    <a:lstStyle/>
                    <a:p>
                      <a:pPr indent="0" lvl="0" marL="0" rtl="0" algn="l">
                        <a:spcBef>
                          <a:spcPts val="0"/>
                        </a:spcBef>
                        <a:spcAft>
                          <a:spcPts val="0"/>
                        </a:spcAft>
                        <a:buNone/>
                      </a:pPr>
                      <a:r>
                        <a:rPr lang="en" sz="1200"/>
                        <a:t># Combine DataFrames into a single DataFrame</a:t>
                      </a:r>
                      <a:endParaRPr sz="1200"/>
                    </a:p>
                    <a:p>
                      <a:pPr indent="0" lvl="0" marL="0" rtl="0" algn="l">
                        <a:spcBef>
                          <a:spcPts val="0"/>
                        </a:spcBef>
                        <a:spcAft>
                          <a:spcPts val="0"/>
                        </a:spcAft>
                        <a:buNone/>
                      </a:pPr>
                      <a:r>
                        <a:rPr lang="en" sz="1200"/>
                        <a:t>combined_data </a:t>
                      </a:r>
                      <a:r>
                        <a:rPr lang="en" sz="1200">
                          <a:solidFill>
                            <a:srgbClr val="FF0000"/>
                          </a:solidFill>
                        </a:rPr>
                        <a:t>=</a:t>
                      </a:r>
                      <a:r>
                        <a:rPr lang="en" sz="1200"/>
                        <a:t> pd.merge(mexican_data, italian_data, </a:t>
                      </a:r>
                      <a:r>
                        <a:rPr lang="en" sz="1200">
                          <a:solidFill>
                            <a:srgbClr val="FF0000"/>
                          </a:solidFill>
                        </a:rPr>
                        <a:t>on=</a:t>
                      </a:r>
                      <a:r>
                        <a:rPr lang="en" sz="1200"/>
                        <a:t>”Zip Code”)</a:t>
                      </a:r>
                      <a:endParaRPr sz="1200"/>
                    </a:p>
                    <a:p>
                      <a:pPr indent="0" lvl="0" marL="0" rtl="0" algn="l">
                        <a:spcBef>
                          <a:spcPts val="0"/>
                        </a:spcBef>
                        <a:spcAft>
                          <a:spcPts val="0"/>
                        </a:spcAft>
                        <a:buClr>
                          <a:srgbClr val="000000"/>
                        </a:buClr>
                        <a:buSzPts val="1100"/>
                        <a:buFont typeface="Arial"/>
                        <a:buNone/>
                      </a:pPr>
                      <a:r>
                        <a:rPr lang="en" sz="1200">
                          <a:solidFill>
                            <a:srgbClr val="000000"/>
                          </a:solidFill>
                        </a:rPr>
                        <a:t>combined_data.head( )</a:t>
                      </a:r>
                      <a:endParaRPr sz="1200"/>
                    </a:p>
                  </a:txBody>
                  <a:tcPr marT="91425" marB="91425" marR="91425" marL="182875">
                    <a:solidFill>
                      <a:srgbClr val="EEF7F8"/>
                    </a:solidFill>
                  </a:tcPr>
                </a:tc>
                <a:tc hMerge="1"/>
                <a:tc hMerge="1"/>
                <a:tc hMerge="1"/>
                <a:tc hMerge="1"/>
                <a:tc hMerge="1"/>
                <a:tc hMerge="1"/>
                <a:tc hMerge="1"/>
              </a:tr>
              <a:tr h="410025">
                <a:tc>
                  <a:txBody>
                    <a:bodyPr/>
                    <a:lstStyle/>
                    <a:p>
                      <a:pPr indent="0" lvl="0" marL="0" rtl="0" algn="l">
                        <a:spcBef>
                          <a:spcPts val="0"/>
                        </a:spcBef>
                        <a:spcAft>
                          <a:spcPts val="0"/>
                        </a:spcAft>
                        <a:buNone/>
                      </a:pPr>
                      <a:r>
                        <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b="1" lang="en" sz="900"/>
                        <a:t>Zip Code</a:t>
                      </a:r>
                      <a:endParaRPr b="1" sz="900"/>
                    </a:p>
                  </a:txBody>
                  <a:tcPr marT="91425" marB="91425" marR="91425" marL="182875">
                    <a:solidFill>
                      <a:srgbClr val="FFFFFF"/>
                    </a:solidFill>
                  </a:tcPr>
                </a:tc>
                <a:tc>
                  <a:txBody>
                    <a:bodyPr/>
                    <a:lstStyle/>
                    <a:p>
                      <a:pPr indent="0" lvl="0" marL="0" rtl="0" algn="l">
                        <a:spcBef>
                          <a:spcPts val="0"/>
                        </a:spcBef>
                        <a:spcAft>
                          <a:spcPts val="0"/>
                        </a:spcAft>
                        <a:buNone/>
                      </a:pPr>
                      <a:r>
                        <a:rPr b="1" lang="en" sz="900"/>
                        <a:t>Mexican Review Count</a:t>
                      </a:r>
                      <a:endParaRPr b="1" sz="900"/>
                    </a:p>
                  </a:txBody>
                  <a:tcPr marT="91425" marB="91425" marR="91425" marL="182875">
                    <a:solidFill>
                      <a:srgbClr val="FFFFFF"/>
                    </a:solidFill>
                  </a:tcPr>
                </a:tc>
                <a:tc>
                  <a:txBody>
                    <a:bodyPr/>
                    <a:lstStyle/>
                    <a:p>
                      <a:pPr indent="0" lvl="0" marL="0" rtl="0" algn="l">
                        <a:spcBef>
                          <a:spcPts val="0"/>
                        </a:spcBef>
                        <a:spcAft>
                          <a:spcPts val="0"/>
                        </a:spcAft>
                        <a:buNone/>
                      </a:pPr>
                      <a:r>
                        <a:rPr b="1" lang="en" sz="900"/>
                        <a:t>Mexican Average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Mexican Weighted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Review Count</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Average Rating</a:t>
                      </a:r>
                      <a:endParaRPr b="1" sz="900"/>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1100"/>
                        <a:buFont typeface="Arial"/>
                        <a:buNone/>
                      </a:pPr>
                      <a:r>
                        <a:rPr b="1" lang="en" sz="900">
                          <a:solidFill>
                            <a:srgbClr val="000000"/>
                          </a:solidFill>
                        </a:rPr>
                        <a:t>Italian Weighted Rating</a:t>
                      </a:r>
                      <a:endParaRPr b="1"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0</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76556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97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4.1134</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63</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3.78571</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238.5</a:t>
                      </a:r>
                      <a:endParaRPr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1</a:t>
                      </a:r>
                      <a:endParaRPr b="1" sz="900"/>
                    </a:p>
                  </a:txBody>
                  <a:tcPr marT="91425" marB="91425" marR="91425" marL="45700">
                    <a:solidFill>
                      <a:srgbClr val="EEF7F8"/>
                    </a:solidFill>
                  </a:tcPr>
                </a:tc>
                <a:tc>
                  <a:txBody>
                    <a:bodyPr/>
                    <a:lstStyle/>
                    <a:p>
                      <a:pPr indent="0" lvl="0" marL="0" rtl="0" algn="l">
                        <a:spcBef>
                          <a:spcPts val="0"/>
                        </a:spcBef>
                        <a:spcAft>
                          <a:spcPts val="0"/>
                        </a:spcAft>
                        <a:buNone/>
                      </a:pPr>
                      <a:r>
                        <a:rPr lang="en" sz="900"/>
                        <a:t>72039</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256</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4.11133</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1052.2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266</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3.81955</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1016</a:t>
                      </a:r>
                      <a:endParaRPr sz="900"/>
                    </a:p>
                  </a:txBody>
                  <a:tcPr marT="91425" marB="91425" marR="91425" marL="182875">
                    <a:solidFill>
                      <a:srgbClr val="EEF7F8"/>
                    </a:solidFill>
                  </a:tcPr>
                </a:tc>
              </a:tr>
              <a:tr h="332525">
                <a:tc>
                  <a:txBody>
                    <a:bodyPr/>
                    <a:lstStyle/>
                    <a:p>
                      <a:pPr indent="0" lvl="0" marL="0" rtl="0" algn="ctr">
                        <a:spcBef>
                          <a:spcPts val="0"/>
                        </a:spcBef>
                        <a:spcAft>
                          <a:spcPts val="0"/>
                        </a:spcAft>
                        <a:buNone/>
                      </a:pPr>
                      <a:r>
                        <a:rPr b="1" lang="en" sz="900"/>
                        <a:t>2</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61606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378</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3.64286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1377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66</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3.2197</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212.5</a:t>
                      </a:r>
                      <a:endParaRPr sz="900"/>
                    </a:p>
                  </a:txBody>
                  <a:tcPr marT="91425" marB="91425" marR="91425" marL="182875">
                    <a:solidFill>
                      <a:srgbClr val="FFFFFF"/>
                    </a:solidFill>
                  </a:tcPr>
                </a:tc>
              </a:tr>
              <a:tr h="332525">
                <a:tc>
                  <a:txBody>
                    <a:bodyPr/>
                    <a:lstStyle/>
                    <a:p>
                      <a:pPr indent="0" lvl="0" marL="0" rtl="0" algn="ctr">
                        <a:spcBef>
                          <a:spcPts val="0"/>
                        </a:spcBef>
                        <a:spcAft>
                          <a:spcPts val="0"/>
                        </a:spcAft>
                        <a:buNone/>
                      </a:pPr>
                      <a:r>
                        <a:rPr b="1" lang="en" sz="900"/>
                        <a:t>3</a:t>
                      </a:r>
                      <a:endParaRPr b="1" sz="900"/>
                    </a:p>
                  </a:txBody>
                  <a:tcPr marT="91425" marB="91425" marR="91425" marL="45700">
                    <a:solidFill>
                      <a:srgbClr val="EEF7F8"/>
                    </a:solidFill>
                  </a:tcPr>
                </a:tc>
                <a:tc>
                  <a:txBody>
                    <a:bodyPr/>
                    <a:lstStyle/>
                    <a:p>
                      <a:pPr indent="0" lvl="0" marL="0" rtl="0" algn="l">
                        <a:spcBef>
                          <a:spcPts val="0"/>
                        </a:spcBef>
                        <a:spcAft>
                          <a:spcPts val="0"/>
                        </a:spcAft>
                        <a:buNone/>
                      </a:pPr>
                      <a:r>
                        <a:rPr lang="en" sz="900"/>
                        <a:t>47232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222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4.16892</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925.5</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420</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3.77857</a:t>
                      </a:r>
                      <a:endParaRPr sz="900"/>
                    </a:p>
                  </a:txBody>
                  <a:tcPr marT="91425" marB="91425" marR="91425" marL="182875">
                    <a:solidFill>
                      <a:srgbClr val="EEF7F8"/>
                    </a:solidFill>
                  </a:tcPr>
                </a:tc>
                <a:tc>
                  <a:txBody>
                    <a:bodyPr/>
                    <a:lstStyle/>
                    <a:p>
                      <a:pPr indent="0" lvl="0" marL="0" rtl="0" algn="l">
                        <a:spcBef>
                          <a:spcPts val="0"/>
                        </a:spcBef>
                        <a:spcAft>
                          <a:spcPts val="0"/>
                        </a:spcAft>
                        <a:buNone/>
                      </a:pPr>
                      <a:r>
                        <a:rPr lang="en" sz="900"/>
                        <a:t>1587</a:t>
                      </a:r>
                      <a:endParaRPr sz="900"/>
                    </a:p>
                  </a:txBody>
                  <a:tcPr marT="91425" marB="91425" marR="91425" marL="182875">
                    <a:solidFill>
                      <a:srgbClr val="EEF7F8"/>
                    </a:solidFill>
                  </a:tcPr>
                </a:tc>
              </a:tr>
              <a:tr h="332525">
                <a:tc>
                  <a:txBody>
                    <a:bodyPr/>
                    <a:lstStyle/>
                    <a:p>
                      <a:pPr indent="0" lvl="0" marL="0" rtl="0" algn="ctr">
                        <a:spcBef>
                          <a:spcPts val="0"/>
                        </a:spcBef>
                        <a:spcAft>
                          <a:spcPts val="0"/>
                        </a:spcAft>
                        <a:buNone/>
                      </a:pPr>
                      <a:r>
                        <a:rPr b="1" lang="en" sz="900"/>
                        <a:t>4</a:t>
                      </a:r>
                      <a:endParaRPr b="1" sz="900"/>
                    </a:p>
                  </a:txBody>
                  <a:tcPr marT="91425" marB="91425" marR="91425" marL="45700">
                    <a:solidFill>
                      <a:srgbClr val="FFFFFF"/>
                    </a:solidFill>
                  </a:tcPr>
                </a:tc>
                <a:tc>
                  <a:txBody>
                    <a:bodyPr/>
                    <a:lstStyle/>
                    <a:p>
                      <a:pPr indent="0" lvl="0" marL="0" rtl="0" algn="l">
                        <a:spcBef>
                          <a:spcPts val="0"/>
                        </a:spcBef>
                        <a:spcAft>
                          <a:spcPts val="0"/>
                        </a:spcAft>
                        <a:buNone/>
                      </a:pPr>
                      <a:r>
                        <a:rPr lang="en" sz="900"/>
                        <a:t>60565</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2842</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3.94053</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11199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2829</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3.92824</a:t>
                      </a:r>
                      <a:endParaRPr sz="900"/>
                    </a:p>
                  </a:txBody>
                  <a:tcPr marT="91425" marB="91425" marR="91425" marL="182875">
                    <a:solidFill>
                      <a:srgbClr val="FFFFFF"/>
                    </a:solidFill>
                  </a:tcPr>
                </a:tc>
                <a:tc>
                  <a:txBody>
                    <a:bodyPr/>
                    <a:lstStyle/>
                    <a:p>
                      <a:pPr indent="0" lvl="0" marL="0" rtl="0" algn="l">
                        <a:spcBef>
                          <a:spcPts val="0"/>
                        </a:spcBef>
                        <a:spcAft>
                          <a:spcPts val="0"/>
                        </a:spcAft>
                        <a:buNone/>
                      </a:pPr>
                      <a:r>
                        <a:rPr lang="en" sz="900"/>
                        <a:t>11113</a:t>
                      </a:r>
                      <a:endParaRPr sz="900"/>
                    </a:p>
                  </a:txBody>
                  <a:tcPr marT="91425" marB="91425" marR="91425" marL="182875">
                    <a:solidFill>
                      <a:srgbClr val="FFFFFF"/>
                    </a:solidFill>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3" name="Shape 1903"/>
        <p:cNvGrpSpPr/>
        <p:nvPr/>
      </p:nvGrpSpPr>
      <p:grpSpPr>
        <a:xfrm>
          <a:off x="0" y="0"/>
          <a:ext cx="0" cy="0"/>
          <a:chOff x="0" y="0"/>
          <a:chExt cx="0" cy="0"/>
        </a:xfrm>
      </p:grpSpPr>
      <p:sp>
        <p:nvSpPr>
          <p:cNvPr id="1904" name="Google Shape;1904;p13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7: Analyze for Trends</a:t>
            </a:r>
            <a:endParaRPr/>
          </a:p>
        </p:txBody>
      </p:sp>
      <p:sp>
        <p:nvSpPr>
          <p:cNvPr id="1905" name="Google Shape;1905;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06" name="Google Shape;1906;p13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0" name="Shape 1910"/>
        <p:cNvGrpSpPr/>
        <p:nvPr/>
      </p:nvGrpSpPr>
      <p:grpSpPr>
        <a:xfrm>
          <a:off x="0" y="0"/>
          <a:ext cx="0" cy="0"/>
          <a:chOff x="0" y="0"/>
          <a:chExt cx="0" cy="0"/>
        </a:xfrm>
      </p:grpSpPr>
      <p:sp>
        <p:nvSpPr>
          <p:cNvPr id="1911" name="Google Shape;1911;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(Table)</a:t>
            </a:r>
            <a:endParaRPr/>
          </a:p>
        </p:txBody>
      </p:sp>
      <p:sp>
        <p:nvSpPr>
          <p:cNvPr id="1912" name="Google Shape;1912;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3" name="Google Shape;1913;p13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4" name="Google Shape;1914;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Close:</a:t>
            </a:r>
            <a:endParaRPr/>
          </a:p>
        </p:txBody>
      </p:sp>
      <p:pic>
        <p:nvPicPr>
          <p:cNvPr id="1915" name="Google Shape;1915;p131"/>
          <p:cNvPicPr preferRelativeResize="0"/>
          <p:nvPr/>
        </p:nvPicPr>
        <p:blipFill rotWithShape="1">
          <a:blip r:embed="rId3">
            <a:alphaModFix/>
          </a:blip>
          <a:srcRect b="0" l="0" r="0" t="0"/>
          <a:stretch/>
        </p:blipFill>
        <p:spPr>
          <a:xfrm>
            <a:off x="291025" y="1245025"/>
            <a:ext cx="6858001" cy="358067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(Ratings)</a:t>
            </a:r>
            <a:endParaRPr/>
          </a:p>
        </p:txBody>
      </p:sp>
      <p:sp>
        <p:nvSpPr>
          <p:cNvPr id="1921" name="Google Shape;1921;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Yelpers rate Italian and Mexican relatively </a:t>
            </a:r>
            <a:r>
              <a:rPr b="1" lang="en">
                <a:highlight>
                  <a:srgbClr val="FFFF00"/>
                </a:highlight>
              </a:rPr>
              <a:t>equally</a:t>
            </a:r>
            <a:r>
              <a:rPr lang="en"/>
              <a:t>.</a:t>
            </a:r>
            <a:endParaRPr/>
          </a:p>
        </p:txBody>
      </p:sp>
      <p:sp>
        <p:nvSpPr>
          <p:cNvPr id="1922" name="Google Shape;1922;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23" name="Google Shape;1923;p13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924" name="Google Shape;1924;p132"/>
          <p:cNvGraphicFramePr/>
          <p:nvPr/>
        </p:nvGraphicFramePr>
        <p:xfrm>
          <a:off x="574525" y="1355870"/>
          <a:ext cx="3000000" cy="3000000"/>
        </p:xfrm>
        <a:graphic>
          <a:graphicData uri="http://schemas.openxmlformats.org/drawingml/2006/table">
            <a:tbl>
              <a:tblPr>
                <a:noFill/>
                <a:tableStyleId>{6B63CFEF-3939-4BBB-9645-DE32E5DF0914}</a:tableStyleId>
              </a:tblPr>
              <a:tblGrid>
                <a:gridCol w="326525"/>
                <a:gridCol w="1462000"/>
                <a:gridCol w="1481950"/>
              </a:tblGrid>
              <a:tr h="391475">
                <a:tc>
                  <a:txBody>
                    <a:bodyPr/>
                    <a:lstStyle/>
                    <a:p>
                      <a:pPr indent="0" lvl="0" marL="0" marR="18288" rtl="0" algn="r">
                        <a:spcBef>
                          <a:spcPts val="0"/>
                        </a:spcBef>
                        <a:spcAft>
                          <a:spcPts val="0"/>
                        </a:spcAft>
                        <a:buNone/>
                      </a:pPr>
                      <a:r>
                        <a:t/>
                      </a:r>
                      <a:endParaRPr b="1" sz="900"/>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gridSpan="2">
                  <a:txBody>
                    <a:bodyPr/>
                    <a:lstStyle/>
                    <a:p>
                      <a:pPr indent="0" lvl="0" marL="0" rtl="0" algn="ctr">
                        <a:spcBef>
                          <a:spcPts val="0"/>
                        </a:spcBef>
                        <a:spcAft>
                          <a:spcPts val="0"/>
                        </a:spcAft>
                        <a:buClr>
                          <a:srgbClr val="000000"/>
                        </a:buClr>
                        <a:buSzPts val="1100"/>
                        <a:buFont typeface="Arial"/>
                        <a:buNone/>
                      </a:pPr>
                      <a:r>
                        <a:t/>
                      </a:r>
                      <a:endParaRPr b="1" sz="900"/>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solidFill>
                      <a:prstDash val="solid"/>
                      <a:round/>
                      <a:headEnd len="sm" w="sm" type="none"/>
                      <a:tailEnd len="sm" w="sm" type="none"/>
                    </a:lnB>
                  </a:tcPr>
                </a:tc>
                <a:tc hMerge="1"/>
              </a:tr>
              <a:tr h="391475">
                <a:tc>
                  <a:txBody>
                    <a:bodyPr/>
                    <a:lstStyle/>
                    <a:p>
                      <a:pPr indent="0" lvl="0" marL="0" marR="18288" rtl="0" algn="r">
                        <a:spcBef>
                          <a:spcPts val="0"/>
                        </a:spcBef>
                        <a:spcAft>
                          <a:spcPts val="0"/>
                        </a:spcAft>
                        <a:buNone/>
                      </a:pPr>
                      <a:r>
                        <a:rPr lang="en" sz="900"/>
                        <a:t>4.0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91475">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3.5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l">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3.0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Clr>
                          <a:srgbClr val="000000"/>
                        </a:buClr>
                        <a:buSzPts val="1100"/>
                        <a:buFont typeface="Arial"/>
                        <a:buNone/>
                      </a:pPr>
                      <a:r>
                        <a:rPr lang="en" sz="900">
                          <a:solidFill>
                            <a:srgbClr val="000000"/>
                          </a:solidFill>
                        </a:rPr>
                        <a:t>2.5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2.0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1.5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1.0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0.5</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spcBef>
                          <a:spcPts val="0"/>
                        </a:spcBef>
                        <a:spcAft>
                          <a:spcPts val="0"/>
                        </a:spcAft>
                        <a:buNone/>
                      </a:pPr>
                      <a:r>
                        <a:rPr lang="en" sz="900"/>
                        <a:t>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925" name="Google Shape;1925;p132"/>
          <p:cNvSpPr/>
          <p:nvPr/>
        </p:nvSpPr>
        <p:spPr>
          <a:xfrm>
            <a:off x="1121400" y="1902100"/>
            <a:ext cx="1081800" cy="25332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2"/>
          <p:cNvSpPr/>
          <p:nvPr/>
        </p:nvSpPr>
        <p:spPr>
          <a:xfrm>
            <a:off x="2572975" y="1902100"/>
            <a:ext cx="1081800" cy="25332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7" name="Google Shape;1927;p132"/>
          <p:cNvPicPr preferRelativeResize="0"/>
          <p:nvPr/>
        </p:nvPicPr>
        <p:blipFill>
          <a:blip r:embed="rId3">
            <a:alphaModFix/>
          </a:blip>
          <a:stretch>
            <a:fillRect/>
          </a:stretch>
        </p:blipFill>
        <p:spPr>
          <a:xfrm>
            <a:off x="4030550" y="1856232"/>
            <a:ext cx="2320675" cy="2204651"/>
          </a:xfrm>
          <a:prstGeom prst="rect">
            <a:avLst/>
          </a:prstGeom>
          <a:noFill/>
          <a:ln>
            <a:noFill/>
          </a:ln>
        </p:spPr>
      </p:pic>
      <p:pic>
        <p:nvPicPr>
          <p:cNvPr id="1928" name="Google Shape;1928;p132"/>
          <p:cNvPicPr preferRelativeResize="0"/>
          <p:nvPr/>
        </p:nvPicPr>
        <p:blipFill>
          <a:blip r:embed="rId4">
            <a:alphaModFix/>
          </a:blip>
          <a:stretch>
            <a:fillRect/>
          </a:stretch>
        </p:blipFill>
        <p:spPr>
          <a:xfrm>
            <a:off x="6422050" y="1853648"/>
            <a:ext cx="2320675" cy="2246413"/>
          </a:xfrm>
          <a:prstGeom prst="rect">
            <a:avLst/>
          </a:prstGeom>
          <a:noFill/>
          <a:ln>
            <a:noFill/>
          </a:ln>
        </p:spPr>
      </p:pic>
      <p:sp>
        <p:nvSpPr>
          <p:cNvPr id="1929" name="Google Shape;1929;p132"/>
          <p:cNvSpPr txBox="1"/>
          <p:nvPr/>
        </p:nvSpPr>
        <p:spPr>
          <a:xfrm>
            <a:off x="6234117" y="2637700"/>
            <a:ext cx="5055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t>=</a:t>
            </a:r>
            <a:endParaRPr b="1" sz="2400"/>
          </a:p>
        </p:txBody>
      </p:sp>
      <p:sp>
        <p:nvSpPr>
          <p:cNvPr id="1930" name="Google Shape;1930;p132"/>
          <p:cNvSpPr txBox="1"/>
          <p:nvPr/>
        </p:nvSpPr>
        <p:spPr>
          <a:xfrm rot="-5398949">
            <a:off x="-895141" y="2928839"/>
            <a:ext cx="29439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Average Rating</a:t>
            </a:r>
            <a:endParaRPr/>
          </a:p>
        </p:txBody>
      </p:sp>
      <p:sp>
        <p:nvSpPr>
          <p:cNvPr id="1931" name="Google Shape;1931;p132"/>
          <p:cNvSpPr txBox="1"/>
          <p:nvPr/>
        </p:nvSpPr>
        <p:spPr>
          <a:xfrm rot="1051">
            <a:off x="901050" y="4581670"/>
            <a:ext cx="2943900" cy="2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Food Variety</a:t>
            </a:r>
            <a:endParaRPr/>
          </a:p>
        </p:txBody>
      </p:sp>
      <p:pic>
        <p:nvPicPr>
          <p:cNvPr id="1932" name="Google Shape;1932;p132"/>
          <p:cNvPicPr preferRelativeResize="0"/>
          <p:nvPr/>
        </p:nvPicPr>
        <p:blipFill>
          <a:blip r:embed="rId5">
            <a:alphaModFix/>
          </a:blip>
          <a:stretch>
            <a:fillRect/>
          </a:stretch>
        </p:blipFill>
        <p:spPr>
          <a:xfrm>
            <a:off x="935550" y="1243250"/>
            <a:ext cx="457200" cy="457200"/>
          </a:xfrm>
          <a:prstGeom prst="rect">
            <a:avLst/>
          </a:prstGeom>
          <a:noFill/>
          <a:ln>
            <a:noFill/>
          </a:ln>
        </p:spPr>
      </p:pic>
      <p:sp>
        <p:nvSpPr>
          <p:cNvPr id="1933" name="Google Shape;1933;p132"/>
          <p:cNvSpPr txBox="1"/>
          <p:nvPr/>
        </p:nvSpPr>
        <p:spPr>
          <a:xfrm>
            <a:off x="1392750" y="1448138"/>
            <a:ext cx="18729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000000"/>
                </a:solidFill>
              </a:rPr>
              <a:t>Yelp Ratings by Food Variety</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7" name="Shape 1937"/>
        <p:cNvGrpSpPr/>
        <p:nvPr/>
      </p:nvGrpSpPr>
      <p:grpSpPr>
        <a:xfrm>
          <a:off x="0" y="0"/>
          <a:ext cx="0" cy="0"/>
          <a:chOff x="0" y="0"/>
          <a:chExt cx="0" cy="0"/>
        </a:xfrm>
      </p:grpSpPr>
      <p:sp>
        <p:nvSpPr>
          <p:cNvPr id="1938" name="Google Shape;1938;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(Ratings)</a:t>
            </a:r>
            <a:endParaRPr/>
          </a:p>
        </p:txBody>
      </p:sp>
      <p:sp>
        <p:nvSpPr>
          <p:cNvPr id="1939" name="Google Shape;1939;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Yelpers seem to significantly </a:t>
            </a:r>
            <a:r>
              <a:rPr b="1" lang="en">
                <a:highlight>
                  <a:srgbClr val="FFFF00"/>
                </a:highlight>
              </a:rPr>
              <a:t>review more Italian</a:t>
            </a:r>
            <a:r>
              <a:rPr lang="en"/>
              <a:t> restaurants. </a:t>
            </a:r>
            <a:endParaRPr/>
          </a:p>
        </p:txBody>
      </p:sp>
      <p:sp>
        <p:nvSpPr>
          <p:cNvPr id="1940" name="Google Shape;1940;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41" name="Google Shape;1941;p13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942" name="Google Shape;1942;p133"/>
          <p:cNvGraphicFramePr/>
          <p:nvPr/>
        </p:nvGraphicFramePr>
        <p:xfrm>
          <a:off x="320925" y="1692008"/>
          <a:ext cx="3000000" cy="3000000"/>
        </p:xfrm>
        <a:graphic>
          <a:graphicData uri="http://schemas.openxmlformats.org/drawingml/2006/table">
            <a:tbl>
              <a:tblPr>
                <a:noFill/>
                <a:tableStyleId>{6B63CFEF-3939-4BBB-9645-DE32E5DF0914}</a:tableStyleId>
              </a:tblPr>
              <a:tblGrid>
                <a:gridCol w="848425"/>
                <a:gridCol w="2096700"/>
                <a:gridCol w="2096700"/>
              </a:tblGrid>
              <a:tr h="448800">
                <a:tc>
                  <a:txBody>
                    <a:bodyPr/>
                    <a:lstStyle/>
                    <a:p>
                      <a:pPr indent="0" lvl="0" marL="0" marR="18288" rtl="0" algn="r">
                        <a:spcBef>
                          <a:spcPts val="0"/>
                        </a:spcBef>
                        <a:spcAft>
                          <a:spcPts val="0"/>
                        </a:spcAft>
                        <a:buNone/>
                      </a:pPr>
                      <a:r>
                        <a:rPr lang="en" sz="900">
                          <a:solidFill>
                            <a:srgbClr val="000000"/>
                          </a:solidFill>
                        </a:rPr>
                        <a:t>600000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solidFill>
                            <a:srgbClr val="000000"/>
                          </a:solidFill>
                        </a:rPr>
                        <a:t>500000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400000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300000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200000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100000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spcBef>
                          <a:spcPts val="0"/>
                        </a:spcBef>
                        <a:spcAft>
                          <a:spcPts val="0"/>
                        </a:spcAft>
                        <a:buNone/>
                      </a:pPr>
                      <a:r>
                        <a:rPr lang="en" sz="900"/>
                        <a:t>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943" name="Google Shape;1943;p133"/>
          <p:cNvSpPr/>
          <p:nvPr/>
        </p:nvSpPr>
        <p:spPr>
          <a:xfrm>
            <a:off x="3499450" y="1808100"/>
            <a:ext cx="1595700" cy="25767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33"/>
          <p:cNvSpPr txBox="1"/>
          <p:nvPr/>
        </p:nvSpPr>
        <p:spPr>
          <a:xfrm>
            <a:off x="1626550" y="1361088"/>
            <a:ext cx="1872900" cy="2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000000"/>
                </a:solidFill>
              </a:rPr>
              <a:t>Yelp Ratings by Food Variety</a:t>
            </a:r>
            <a:endParaRPr/>
          </a:p>
        </p:txBody>
      </p:sp>
      <p:sp>
        <p:nvSpPr>
          <p:cNvPr id="1945" name="Google Shape;1945;p133"/>
          <p:cNvSpPr txBox="1"/>
          <p:nvPr/>
        </p:nvSpPr>
        <p:spPr>
          <a:xfrm rot="996">
            <a:off x="1160350" y="4500749"/>
            <a:ext cx="4140900" cy="1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Food Variety</a:t>
            </a:r>
            <a:endParaRPr/>
          </a:p>
        </p:txBody>
      </p:sp>
      <p:pic>
        <p:nvPicPr>
          <p:cNvPr id="1946" name="Google Shape;1946;p133"/>
          <p:cNvPicPr preferRelativeResize="0"/>
          <p:nvPr/>
        </p:nvPicPr>
        <p:blipFill>
          <a:blip r:embed="rId3">
            <a:alphaModFix/>
          </a:blip>
          <a:stretch>
            <a:fillRect/>
          </a:stretch>
        </p:blipFill>
        <p:spPr>
          <a:xfrm>
            <a:off x="1169350" y="1178050"/>
            <a:ext cx="457200" cy="457200"/>
          </a:xfrm>
          <a:prstGeom prst="rect">
            <a:avLst/>
          </a:prstGeom>
          <a:noFill/>
          <a:ln>
            <a:noFill/>
          </a:ln>
        </p:spPr>
      </p:pic>
      <p:sp>
        <p:nvSpPr>
          <p:cNvPr id="1947" name="Google Shape;1947;p133"/>
          <p:cNvSpPr/>
          <p:nvPr/>
        </p:nvSpPr>
        <p:spPr>
          <a:xfrm>
            <a:off x="1480325" y="2272725"/>
            <a:ext cx="1595700" cy="21120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33"/>
          <p:cNvSpPr txBox="1"/>
          <p:nvPr/>
        </p:nvSpPr>
        <p:spPr>
          <a:xfrm rot="-5398949">
            <a:off x="-895141" y="2776439"/>
            <a:ext cx="2943900" cy="44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Review Counts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2" name="Shape 1952"/>
        <p:cNvGrpSpPr/>
        <p:nvPr/>
      </p:nvGrpSpPr>
      <p:grpSpPr>
        <a:xfrm>
          <a:off x="0" y="0"/>
          <a:ext cx="0" cy="0"/>
          <a:chOff x="0" y="0"/>
          <a:chExt cx="0" cy="0"/>
        </a:xfrm>
      </p:grpSpPr>
      <p:sp>
        <p:nvSpPr>
          <p:cNvPr id="1953" name="Google Shape;1953;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(Winner Take All)</a:t>
            </a:r>
            <a:endParaRPr/>
          </a:p>
        </p:txBody>
      </p:sp>
      <p:sp>
        <p:nvSpPr>
          <p:cNvPr id="1954" name="Google Shape;1954;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Just for kicks, </a:t>
            </a:r>
            <a:r>
              <a:rPr lang="en"/>
              <a:t>let’s throw in an analysis </a:t>
            </a:r>
            <a:r>
              <a:rPr lang="en"/>
              <a:t>that aggregates the data from all cities using a winner-take-all approach.</a:t>
            </a:r>
            <a:r>
              <a:rPr lang="en"/>
              <a:t> </a:t>
            </a:r>
            <a:endParaRPr/>
          </a:p>
          <a:p>
            <a:pPr indent="0" lvl="0" marL="0" rtl="0" algn="l">
              <a:spcBef>
                <a:spcPts val="0"/>
              </a:spcBef>
              <a:spcAft>
                <a:spcPts val="0"/>
              </a:spcAft>
              <a:buClr>
                <a:schemeClr val="dk1"/>
              </a:buClr>
              <a:buSzPts val="1100"/>
              <a:buFont typeface="Arial"/>
              <a:buNone/>
            </a:pPr>
            <a:r>
              <a:rPr b="1" lang="en">
                <a:highlight>
                  <a:srgbClr val="FFFF00"/>
                </a:highlight>
              </a:rPr>
              <a:t>It’s sort of a wash</a:t>
            </a:r>
            <a:r>
              <a:rPr lang="en"/>
              <a:t>.</a:t>
            </a:r>
            <a:endParaRPr/>
          </a:p>
          <a:p>
            <a:pPr indent="0" lvl="0" marL="0" rtl="0" algn="l">
              <a:spcBef>
                <a:spcPts val="0"/>
              </a:spcBef>
              <a:spcAft>
                <a:spcPts val="0"/>
              </a:spcAft>
              <a:buNone/>
            </a:pPr>
            <a:r>
              <a:t/>
            </a:r>
            <a:endParaRPr/>
          </a:p>
        </p:txBody>
      </p:sp>
      <p:sp>
        <p:nvSpPr>
          <p:cNvPr id="1955" name="Google Shape;1955;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56" name="Google Shape;1956;p13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graphicFrame>
        <p:nvGraphicFramePr>
          <p:cNvPr id="1957" name="Google Shape;1957;p134"/>
          <p:cNvGraphicFramePr/>
          <p:nvPr/>
        </p:nvGraphicFramePr>
        <p:xfrm>
          <a:off x="443750" y="1977257"/>
          <a:ext cx="3000000" cy="3000000"/>
        </p:xfrm>
        <a:graphic>
          <a:graphicData uri="http://schemas.openxmlformats.org/drawingml/2006/table">
            <a:tbl>
              <a:tblPr>
                <a:noFill/>
                <a:tableStyleId>{6B63CFEF-3939-4BBB-9645-DE32E5DF0914}</a:tableStyleId>
              </a:tblPr>
              <a:tblGrid>
                <a:gridCol w="530000"/>
                <a:gridCol w="1309850"/>
                <a:gridCol w="1309850"/>
              </a:tblGrid>
              <a:tr h="319850">
                <a:tc>
                  <a:txBody>
                    <a:bodyPr/>
                    <a:lstStyle/>
                    <a:p>
                      <a:pPr indent="0" lvl="0" marL="0" marR="18288" rtl="0" algn="r">
                        <a:spcBef>
                          <a:spcPts val="0"/>
                        </a:spcBef>
                        <a:spcAft>
                          <a:spcPts val="0"/>
                        </a:spcAft>
                        <a:buNone/>
                      </a:pPr>
                      <a:r>
                        <a:t/>
                      </a:r>
                      <a:endParaRPr sz="900">
                        <a:solidFill>
                          <a:srgbClr val="000000"/>
                        </a:solidFill>
                      </a:endParaRPr>
                    </a:p>
                  </a:txBody>
                  <a:tcPr marT="0" marB="0" marR="0" marL="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900">
                          <a:solidFill>
                            <a:srgbClr val="000000"/>
                          </a:solidFill>
                        </a:rPr>
                        <a:t># of Cities with Preference by </a:t>
                      </a:r>
                      <a:br>
                        <a:rPr b="1" lang="en" sz="900">
                          <a:solidFill>
                            <a:srgbClr val="000000"/>
                          </a:solidFill>
                        </a:rPr>
                      </a:br>
                      <a:r>
                        <a:rPr b="1" lang="en" sz="900">
                          <a:solidFill>
                            <a:srgbClr val="000000"/>
                          </a:solidFill>
                        </a:rPr>
                        <a:t>Food Variety According to Rating</a:t>
                      </a:r>
                      <a:endParaRPr b="1" sz="900"/>
                    </a:p>
                  </a:txBody>
                  <a:tcPr marT="0" marB="0" marR="0" marL="4570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solidFill>
                      <a:prstDash val="solid"/>
                      <a:round/>
                      <a:headEnd len="sm" w="sm" type="none"/>
                      <a:tailEnd len="sm" w="sm" type="none"/>
                    </a:lnB>
                    <a:solidFill>
                      <a:srgbClr val="FFFFFF"/>
                    </a:solidFill>
                  </a:tcPr>
                </a:tc>
                <a:tc hMerge="1"/>
              </a:tr>
              <a:tr h="319850">
                <a:tc>
                  <a:txBody>
                    <a:bodyPr/>
                    <a:lstStyle/>
                    <a:p>
                      <a:pPr indent="0" lvl="0" marL="0" marR="27432" rtl="0" algn="r">
                        <a:spcBef>
                          <a:spcPts val="0"/>
                        </a:spcBef>
                        <a:spcAft>
                          <a:spcPts val="0"/>
                        </a:spcAft>
                        <a:buNone/>
                      </a:pPr>
                      <a:r>
                        <a:rPr lang="en" sz="900">
                          <a:solidFill>
                            <a:srgbClr val="000000"/>
                          </a:solidFill>
                        </a:rPr>
                        <a:t>300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solidFill>
                            <a:srgbClr val="000000"/>
                          </a:solidFill>
                        </a:rPr>
                        <a:t>250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200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r h="319850">
                <a:tc>
                  <a:txBody>
                    <a:bodyPr/>
                    <a:lstStyle/>
                    <a:p>
                      <a:pPr indent="0" lvl="0" marL="0" marR="18288" rtl="0" algn="r">
                        <a:spcBef>
                          <a:spcPts val="0"/>
                        </a:spcBef>
                        <a:spcAft>
                          <a:spcPts val="0"/>
                        </a:spcAft>
                        <a:buNone/>
                      </a:pPr>
                      <a:r>
                        <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ctr">
                        <a:spcBef>
                          <a:spcPts val="0"/>
                        </a:spcBef>
                        <a:spcAft>
                          <a:spcPts val="0"/>
                        </a:spcAft>
                        <a:buClr>
                          <a:srgbClr val="000000"/>
                        </a:buClr>
                        <a:buSzPts val="1100"/>
                        <a:buFont typeface="Arial"/>
                        <a:buNone/>
                      </a:pPr>
                      <a:r>
                        <a:rPr b="1" lang="en" sz="900">
                          <a:solidFill>
                            <a:srgbClr val="000000"/>
                          </a:solidFill>
                        </a:rPr>
                        <a:t>Food Variety</a:t>
                      </a:r>
                      <a:endParaRPr>
                        <a:solidFill>
                          <a:srgbClr val="000000"/>
                        </a:solidFill>
                      </a:endParaRPr>
                    </a:p>
                    <a:p>
                      <a:pPr indent="0" lvl="0" marL="0" rtl="0" algn="ctr">
                        <a:spcBef>
                          <a:spcPts val="0"/>
                        </a:spcBef>
                        <a:spcAft>
                          <a:spcPts val="0"/>
                        </a:spcAft>
                        <a:buNone/>
                      </a:pPr>
                      <a:r>
                        <a:t/>
                      </a:r>
                      <a:endParaRPr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bl>
          </a:graphicData>
        </a:graphic>
      </p:graphicFrame>
      <p:sp>
        <p:nvSpPr>
          <p:cNvPr id="1958" name="Google Shape;1958;p134"/>
          <p:cNvSpPr/>
          <p:nvPr/>
        </p:nvSpPr>
        <p:spPr>
          <a:xfrm>
            <a:off x="1092000" y="2424000"/>
            <a:ext cx="1075500" cy="17922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4"/>
          <p:cNvSpPr/>
          <p:nvPr/>
        </p:nvSpPr>
        <p:spPr>
          <a:xfrm>
            <a:off x="2389575" y="2658925"/>
            <a:ext cx="1075500" cy="15573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960" name="Google Shape;1960;p134"/>
          <p:cNvGraphicFramePr/>
          <p:nvPr/>
        </p:nvGraphicFramePr>
        <p:xfrm>
          <a:off x="4249700" y="1975104"/>
          <a:ext cx="3000000" cy="3000000"/>
        </p:xfrm>
        <a:graphic>
          <a:graphicData uri="http://schemas.openxmlformats.org/drawingml/2006/table">
            <a:tbl>
              <a:tblPr>
                <a:noFill/>
                <a:tableStyleId>{6B63CFEF-3939-4BBB-9645-DE32E5DF0914}</a:tableStyleId>
              </a:tblPr>
              <a:tblGrid>
                <a:gridCol w="530000"/>
                <a:gridCol w="1309850"/>
                <a:gridCol w="1309850"/>
              </a:tblGrid>
              <a:tr h="319850">
                <a:tc>
                  <a:txBody>
                    <a:bodyPr/>
                    <a:lstStyle/>
                    <a:p>
                      <a:pPr indent="0" lvl="0" marL="0" marR="18288" rtl="0" algn="r">
                        <a:spcBef>
                          <a:spcPts val="0"/>
                        </a:spcBef>
                        <a:spcAft>
                          <a:spcPts val="0"/>
                        </a:spcAft>
                        <a:buNone/>
                      </a:pPr>
                      <a:r>
                        <a:t/>
                      </a:r>
                      <a:endParaRPr sz="900">
                        <a:solidFill>
                          <a:srgbClr val="000000"/>
                        </a:solidFill>
                      </a:endParaRPr>
                    </a:p>
                  </a:txBody>
                  <a:tcPr marT="0" marB="0" marR="0" marL="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b="1" lang="en" sz="900">
                          <a:solidFill>
                            <a:srgbClr val="000000"/>
                          </a:solidFill>
                        </a:rPr>
                        <a:t># of Cities with Preference by </a:t>
                      </a:r>
                      <a:br>
                        <a:rPr b="1" lang="en" sz="900">
                          <a:solidFill>
                            <a:srgbClr val="000000"/>
                          </a:solidFill>
                        </a:rPr>
                      </a:br>
                      <a:r>
                        <a:rPr b="1" lang="en" sz="900">
                          <a:solidFill>
                            <a:srgbClr val="000000"/>
                          </a:solidFill>
                        </a:rPr>
                        <a:t>Food Variety According to Review Counts</a:t>
                      </a:r>
                      <a:endParaRPr b="1" sz="900"/>
                    </a:p>
                  </a:txBody>
                  <a:tcPr marT="0" marB="0" marR="0" marL="4570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solidFill>
                      <a:prstDash val="solid"/>
                      <a:round/>
                      <a:headEnd len="sm" w="sm" type="none"/>
                      <a:tailEnd len="sm" w="sm" type="none"/>
                    </a:lnB>
                    <a:solidFill>
                      <a:srgbClr val="FFFFFF"/>
                    </a:solidFill>
                  </a:tcPr>
                </a:tc>
                <a:tc hMerge="1"/>
              </a:tr>
              <a:tr h="319850">
                <a:tc>
                  <a:txBody>
                    <a:bodyPr/>
                    <a:lstStyle/>
                    <a:p>
                      <a:pPr indent="0" lvl="0" marL="0" marR="27432" rtl="0" algn="r">
                        <a:spcBef>
                          <a:spcPts val="0"/>
                        </a:spcBef>
                        <a:spcAft>
                          <a:spcPts val="0"/>
                        </a:spcAft>
                        <a:buNone/>
                      </a:pPr>
                      <a:r>
                        <a:rPr lang="en" sz="900">
                          <a:solidFill>
                            <a:srgbClr val="000000"/>
                          </a:solidFill>
                        </a:rPr>
                        <a:t>300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solidFill>
                            <a:srgbClr val="000000"/>
                          </a:solidFill>
                        </a:rPr>
                        <a:t>250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200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100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50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rtl="0" algn="ctr">
                        <a:spcBef>
                          <a:spcPts val="0"/>
                        </a:spcBef>
                        <a:spcAft>
                          <a:spcPts val="0"/>
                        </a:spcAft>
                        <a:buNone/>
                      </a:pPr>
                      <a:r>
                        <a:t/>
                      </a:r>
                      <a:endParaRPr b="1" sz="900"/>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spcBef>
                          <a:spcPts val="0"/>
                        </a:spcBef>
                        <a:spcAft>
                          <a:spcPts val="0"/>
                        </a:spcAft>
                        <a:buNone/>
                      </a:pPr>
                      <a:r>
                        <a:rPr lang="en" sz="900"/>
                        <a:t>0</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900"/>
                        <a:t>Mexican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900"/>
                        <a:t>Italian</a:t>
                      </a:r>
                      <a:endParaRPr b="1"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r h="319850">
                <a:tc>
                  <a:txBody>
                    <a:bodyPr/>
                    <a:lstStyle/>
                    <a:p>
                      <a:pPr indent="0" lvl="0" marL="0" marR="18288" rtl="0" algn="r">
                        <a:spcBef>
                          <a:spcPts val="0"/>
                        </a:spcBef>
                        <a:spcAft>
                          <a:spcPts val="0"/>
                        </a:spcAft>
                        <a:buNone/>
                      </a:pPr>
                      <a:r>
                        <a:t/>
                      </a:r>
                      <a:endParaRPr sz="900"/>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rPr b="1" lang="en" sz="900">
                          <a:solidFill>
                            <a:srgbClr val="000000"/>
                          </a:solidFill>
                        </a:rPr>
                        <a:t>Food Variety</a:t>
                      </a:r>
                      <a:endParaRPr>
                        <a:solidFill>
                          <a:srgbClr val="000000"/>
                        </a:solidFill>
                      </a:endParaRPr>
                    </a:p>
                    <a:p>
                      <a:pPr indent="0" lvl="0" marL="0" rtl="0" algn="ctr">
                        <a:spcBef>
                          <a:spcPts val="0"/>
                        </a:spcBef>
                        <a:spcAft>
                          <a:spcPts val="0"/>
                        </a:spcAft>
                        <a:buNone/>
                      </a:pPr>
                      <a:r>
                        <a:t/>
                      </a:r>
                      <a:endParaRPr sz="9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bl>
          </a:graphicData>
        </a:graphic>
      </p:graphicFrame>
      <p:sp>
        <p:nvSpPr>
          <p:cNvPr id="1961" name="Google Shape;1961;p134"/>
          <p:cNvSpPr/>
          <p:nvPr/>
        </p:nvSpPr>
        <p:spPr>
          <a:xfrm>
            <a:off x="6199500" y="2297100"/>
            <a:ext cx="1075500" cy="1919100"/>
          </a:xfrm>
          <a:prstGeom prst="rect">
            <a:avLst/>
          </a:prstGeom>
          <a:solidFill>
            <a:srgbClr val="CC41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4"/>
          <p:cNvSpPr/>
          <p:nvPr/>
        </p:nvSpPr>
        <p:spPr>
          <a:xfrm>
            <a:off x="4917775" y="2817425"/>
            <a:ext cx="1075500" cy="13989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4"/>
          <p:cNvSpPr txBox="1"/>
          <p:nvPr/>
        </p:nvSpPr>
        <p:spPr>
          <a:xfrm rot="-5398936">
            <a:off x="-400800" y="3111600"/>
            <a:ext cx="19380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 of Cities</a:t>
            </a:r>
            <a:endParaRPr/>
          </a:p>
        </p:txBody>
      </p:sp>
      <p:sp>
        <p:nvSpPr>
          <p:cNvPr id="1964" name="Google Shape;1964;p134"/>
          <p:cNvSpPr txBox="1"/>
          <p:nvPr/>
        </p:nvSpPr>
        <p:spPr>
          <a:xfrm rot="-5398936">
            <a:off x="3349575" y="3149100"/>
            <a:ext cx="1938000" cy="2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00"/>
                </a:solidFill>
              </a:rPr>
              <a:t># of Cities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8" name="Shape 1968"/>
        <p:cNvGrpSpPr/>
        <p:nvPr/>
      </p:nvGrpSpPr>
      <p:grpSpPr>
        <a:xfrm>
          <a:off x="0" y="0"/>
          <a:ext cx="0" cy="0"/>
          <a:chOff x="0" y="0"/>
          <a:chExt cx="0" cy="0"/>
        </a:xfrm>
      </p:grpSpPr>
      <p:sp>
        <p:nvSpPr>
          <p:cNvPr id="1969" name="Google Shape;1969;p1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Analyze for Trends (Statistical Analysis)</a:t>
            </a:r>
            <a:endParaRPr/>
          </a:p>
        </p:txBody>
      </p:sp>
      <p:sp>
        <p:nvSpPr>
          <p:cNvPr id="1970" name="Google Shape;1970;p13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Because of how close the numbers appear, we utilized a </a:t>
            </a:r>
            <a:r>
              <a:rPr lang="en"/>
              <a:t>Student’s t-test</a:t>
            </a:r>
            <a:r>
              <a:rPr lang="en"/>
              <a:t> to quickly assess if the perceived differences are not statistically significant but could be considered substantial. </a:t>
            </a:r>
            <a:endParaRPr/>
          </a:p>
        </p:txBody>
      </p:sp>
      <p:sp>
        <p:nvSpPr>
          <p:cNvPr id="1971" name="Google Shape;1971;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72" name="Google Shape;1972;p13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973" name="Google Shape;1973;p135"/>
          <p:cNvGraphicFramePr/>
          <p:nvPr/>
        </p:nvGraphicFramePr>
        <p:xfrm>
          <a:off x="491325" y="1719970"/>
          <a:ext cx="3000000" cy="3000000"/>
        </p:xfrm>
        <a:graphic>
          <a:graphicData uri="http://schemas.openxmlformats.org/drawingml/2006/table">
            <a:tbl>
              <a:tblPr>
                <a:noFill/>
                <a:tableStyleId>{6B63CFEF-3939-4BBB-9645-DE32E5DF0914}</a:tableStyleId>
              </a:tblPr>
              <a:tblGrid>
                <a:gridCol w="1657600"/>
                <a:gridCol w="1657600"/>
                <a:gridCol w="1657600"/>
                <a:gridCol w="1657600"/>
              </a:tblGrid>
              <a:tr h="401300">
                <a:tc>
                  <a:txBody>
                    <a:bodyPr/>
                    <a:lstStyle/>
                    <a:p>
                      <a:pPr indent="0" lvl="0" marL="0" rtl="0" algn="l">
                        <a:spcBef>
                          <a:spcPts val="0"/>
                        </a:spcBef>
                        <a:spcAft>
                          <a:spcPts val="0"/>
                        </a:spcAft>
                        <a:buNone/>
                      </a:pPr>
                      <a:r>
                        <a:rPr lang="en"/>
                        <a:t>Metric</a:t>
                      </a:r>
                      <a:endParaRPr/>
                    </a:p>
                  </a:txBody>
                  <a:tcPr marT="91425" marB="91425" marR="91425" marL="182875">
                    <a:solidFill>
                      <a:srgbClr val="EEF7F8"/>
                    </a:solidFill>
                  </a:tcPr>
                </a:tc>
                <a:tc>
                  <a:txBody>
                    <a:bodyPr/>
                    <a:lstStyle/>
                    <a:p>
                      <a:pPr indent="0" lvl="0" marL="0" rtl="0" algn="l">
                        <a:spcBef>
                          <a:spcPts val="0"/>
                        </a:spcBef>
                        <a:spcAft>
                          <a:spcPts val="0"/>
                        </a:spcAft>
                        <a:buNone/>
                      </a:pPr>
                      <a:r>
                        <a:rPr lang="en">
                          <a:solidFill>
                            <a:srgbClr val="FFFFFF"/>
                          </a:solidFill>
                        </a:rPr>
                        <a:t>Italian</a:t>
                      </a:r>
                      <a:endParaRPr>
                        <a:solidFill>
                          <a:srgbClr val="FFFFFF"/>
                        </a:solidFill>
                      </a:endParaRPr>
                    </a:p>
                  </a:txBody>
                  <a:tcPr marT="91425" marB="91425" marR="91425" marL="182875">
                    <a:solidFill>
                      <a:srgbClr val="CC4125"/>
                    </a:solidFill>
                  </a:tcPr>
                </a:tc>
                <a:tc>
                  <a:txBody>
                    <a:bodyPr/>
                    <a:lstStyle/>
                    <a:p>
                      <a:pPr indent="0" lvl="0" marL="0" rtl="0" algn="l">
                        <a:spcBef>
                          <a:spcPts val="0"/>
                        </a:spcBef>
                        <a:spcAft>
                          <a:spcPts val="0"/>
                        </a:spcAft>
                        <a:buNone/>
                      </a:pPr>
                      <a:r>
                        <a:rPr lang="en">
                          <a:solidFill>
                            <a:srgbClr val="000000"/>
                          </a:solidFill>
                        </a:rPr>
                        <a:t>Mexican</a:t>
                      </a:r>
                      <a:endParaRPr/>
                    </a:p>
                  </a:txBody>
                  <a:tcPr marT="91425" marB="91425" marR="91425" marL="182875">
                    <a:solidFill>
                      <a:srgbClr val="FFAB40"/>
                    </a:solidFill>
                  </a:tcPr>
                </a:tc>
                <a:tc>
                  <a:txBody>
                    <a:bodyPr/>
                    <a:lstStyle/>
                    <a:p>
                      <a:pPr indent="0" lvl="0" marL="0" rtl="0" algn="l">
                        <a:spcBef>
                          <a:spcPts val="0"/>
                        </a:spcBef>
                        <a:spcAft>
                          <a:spcPts val="0"/>
                        </a:spcAft>
                        <a:buNone/>
                      </a:pPr>
                      <a:r>
                        <a:rPr lang="en">
                          <a:solidFill>
                            <a:srgbClr val="000000"/>
                          </a:solidFill>
                        </a:rPr>
                        <a:t>p-Value (</a:t>
                      </a:r>
                      <a:r>
                        <a:rPr lang="en"/>
                        <a:t>t</a:t>
                      </a:r>
                      <a:r>
                        <a:rPr lang="en">
                          <a:solidFill>
                            <a:srgbClr val="000000"/>
                          </a:solidFill>
                        </a:rPr>
                        <a:t>-</a:t>
                      </a:r>
                      <a:r>
                        <a:rPr lang="en"/>
                        <a:t>t</a:t>
                      </a:r>
                      <a:r>
                        <a:rPr lang="en">
                          <a:solidFill>
                            <a:srgbClr val="000000"/>
                          </a:solidFill>
                        </a:rPr>
                        <a:t>est)</a:t>
                      </a:r>
                      <a:endParaRPr>
                        <a:solidFill>
                          <a:srgbClr val="000000"/>
                        </a:solidFill>
                      </a:endParaRPr>
                    </a:p>
                  </a:txBody>
                  <a:tcPr marT="91425" marB="91425" marR="91425" marL="182875">
                    <a:solidFill>
                      <a:srgbClr val="EEF7F8"/>
                    </a:solidFill>
                  </a:tcPr>
                </a:tc>
              </a:tr>
              <a:tr h="515525">
                <a:tc>
                  <a:txBody>
                    <a:bodyPr/>
                    <a:lstStyle/>
                    <a:p>
                      <a:pPr indent="0" lvl="0" marL="0" rtl="0" algn="l">
                        <a:spcBef>
                          <a:spcPts val="0"/>
                        </a:spcBef>
                        <a:spcAft>
                          <a:spcPts val="0"/>
                        </a:spcAft>
                        <a:buNone/>
                      </a:pPr>
                      <a:r>
                        <a:rPr lang="en"/>
                        <a:t>Average Rating</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3.806</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SzPts val="2700"/>
                        <a:buFont typeface="Arial"/>
                        <a:buNone/>
                      </a:pPr>
                      <a:r>
                        <a:rPr lang="en">
                          <a:solidFill>
                            <a:srgbClr val="000000"/>
                          </a:solidFill>
                        </a:rPr>
                        <a:t>3.826</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0.284</a:t>
                      </a:r>
                      <a:endParaRPr/>
                    </a:p>
                  </a:txBody>
                  <a:tcPr marT="91425" marB="91425" marR="91425" marL="182875">
                    <a:solidFill>
                      <a:srgbClr val="FFFFFF"/>
                    </a:solidFill>
                  </a:tcPr>
                </a:tc>
              </a:tr>
              <a:tr h="467925">
                <a:tc>
                  <a:txBody>
                    <a:bodyPr/>
                    <a:lstStyle/>
                    <a:p>
                      <a:pPr indent="0" lvl="0" marL="0" rtl="0" algn="l">
                        <a:spcBef>
                          <a:spcPts val="0"/>
                        </a:spcBef>
                        <a:spcAft>
                          <a:spcPts val="0"/>
                        </a:spcAft>
                        <a:buNone/>
                      </a:pPr>
                      <a:r>
                        <a:rPr lang="en"/>
                        <a:t>Review Counts</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573k</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476k</a:t>
                      </a:r>
                      <a:endParaRPr/>
                    </a:p>
                  </a:txBody>
                  <a:tcPr marT="91425" marB="91425" marR="91425" marL="182875">
                    <a:solidFill>
                      <a:srgbClr val="FFFFFF"/>
                    </a:solidFill>
                  </a:tcPr>
                </a:tc>
                <a:tc>
                  <a:txBody>
                    <a:bodyPr/>
                    <a:lstStyle/>
                    <a:p>
                      <a:pPr indent="0" lvl="0" marL="0" rtl="0" algn="l">
                        <a:spcBef>
                          <a:spcPts val="0"/>
                        </a:spcBef>
                        <a:spcAft>
                          <a:spcPts val="0"/>
                        </a:spcAft>
                        <a:buClr>
                          <a:srgbClr val="000000"/>
                        </a:buClr>
                        <a:buFont typeface="Arial"/>
                        <a:buNone/>
                      </a:pPr>
                      <a:r>
                        <a:rPr lang="en">
                          <a:solidFill>
                            <a:srgbClr val="000000"/>
                          </a:solidFill>
                        </a:rPr>
                        <a:t>0.057</a:t>
                      </a:r>
                      <a:endParaRPr/>
                    </a:p>
                  </a:txBody>
                  <a:tcPr marT="91425" marB="91425" marR="91425" marL="182875">
                    <a:solidFill>
                      <a:srgbClr val="FFFFFF"/>
                    </a:solidFill>
                  </a:tcPr>
                </a:tc>
              </a:tr>
            </a:tbl>
          </a:graphicData>
        </a:graphic>
      </p:graphicFrame>
      <p:sp>
        <p:nvSpPr>
          <p:cNvPr id="1974" name="Google Shape;1974;p135"/>
          <p:cNvSpPr txBox="1"/>
          <p:nvPr/>
        </p:nvSpPr>
        <p:spPr>
          <a:xfrm>
            <a:off x="1491175" y="3769323"/>
            <a:ext cx="8686800" cy="27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1100"/>
              <a:buFont typeface="Arial"/>
              <a:buNone/>
            </a:pPr>
            <a:r>
              <a:rPr lang="en" sz="1800">
                <a:latin typeface="Roboto"/>
                <a:ea typeface="Roboto"/>
                <a:cs typeface="Roboto"/>
                <a:sym typeface="Roboto"/>
              </a:rPr>
              <a:t>The difference in review count is </a:t>
            </a:r>
            <a:r>
              <a:rPr b="1" lang="en" sz="1800">
                <a:highlight>
                  <a:srgbClr val="FFFF00"/>
                </a:highlight>
                <a:latin typeface="Roboto"/>
                <a:ea typeface="Roboto"/>
                <a:cs typeface="Roboto"/>
                <a:sym typeface="Roboto"/>
              </a:rPr>
              <a:t>not statistically</a:t>
            </a:r>
            <a:r>
              <a:rPr lang="en" sz="1800">
                <a:highlight>
                  <a:srgbClr val="FFFF00"/>
                </a:highlight>
                <a:latin typeface="Roboto"/>
                <a:ea typeface="Roboto"/>
                <a:cs typeface="Roboto"/>
                <a:sym typeface="Roboto"/>
              </a:rPr>
              <a:t> </a:t>
            </a:r>
            <a:r>
              <a:rPr b="1" lang="en" sz="1800">
                <a:highlight>
                  <a:srgbClr val="FFFF00"/>
                </a:highlight>
                <a:latin typeface="Roboto"/>
                <a:ea typeface="Roboto"/>
                <a:cs typeface="Roboto"/>
                <a:sym typeface="Roboto"/>
              </a:rPr>
              <a:t>significant</a:t>
            </a:r>
            <a:r>
              <a:rPr lang="en" sz="1800">
                <a:latin typeface="Roboto"/>
                <a:ea typeface="Roboto"/>
                <a:cs typeface="Roboto"/>
                <a:sym typeface="Roboto"/>
              </a:rPr>
              <a: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1975" name="Google Shape;1975;p135"/>
          <p:cNvPicPr preferRelativeResize="0"/>
          <p:nvPr/>
        </p:nvPicPr>
        <p:blipFill>
          <a:blip r:embed="rId3">
            <a:alphaModFix/>
          </a:blip>
          <a:stretch>
            <a:fillRect/>
          </a:stretch>
        </p:blipFill>
        <p:spPr>
          <a:xfrm>
            <a:off x="576775" y="3514313"/>
            <a:ext cx="914400" cy="914400"/>
          </a:xfrm>
          <a:prstGeom prst="rect">
            <a:avLst/>
          </a:prstGeom>
          <a:noFill/>
          <a:ln>
            <a:noFill/>
          </a:ln>
          <a:effectLst>
            <a:outerShdw blurRad="57150" rotWithShape="0" algn="bl" dir="5400000" dist="19050">
              <a:srgbClr val="42719B">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pic>
        <p:nvPicPr>
          <p:cNvPr id="1106" name="Google Shape;1106;p64"/>
          <p:cNvPicPr preferRelativeResize="0"/>
          <p:nvPr/>
        </p:nvPicPr>
        <p:blipFill>
          <a:blip r:embed="rId3">
            <a:alphaModFix/>
          </a:blip>
          <a:stretch>
            <a:fillRect/>
          </a:stretch>
        </p:blipFill>
        <p:spPr>
          <a:xfrm>
            <a:off x="-12300" y="0"/>
            <a:ext cx="9144000" cy="5143500"/>
          </a:xfrm>
          <a:prstGeom prst="rect">
            <a:avLst/>
          </a:prstGeom>
          <a:noFill/>
          <a:ln>
            <a:noFill/>
          </a:ln>
        </p:spPr>
      </p:pic>
      <p:sp>
        <p:nvSpPr>
          <p:cNvPr id="1107" name="Google Shape;1107;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08" name="Google Shape;1108;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09" name="Google Shape;1109;p64"/>
          <p:cNvSpPr txBox="1"/>
          <p:nvPr/>
        </p:nvSpPr>
        <p:spPr>
          <a:xfrm>
            <a:off x="409425" y="694000"/>
            <a:ext cx="4284000" cy="29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600">
                <a:solidFill>
                  <a:schemeClr val="dk1"/>
                </a:solidFill>
                <a:latin typeface="Roboto Light"/>
                <a:ea typeface="Roboto Light"/>
                <a:cs typeface="Roboto Light"/>
                <a:sym typeface="Roboto Light"/>
              </a:rPr>
              <a:t>What does the term </a:t>
            </a:r>
            <a:br>
              <a:rPr lang="en" sz="3600">
                <a:solidFill>
                  <a:schemeClr val="dk1"/>
                </a:solidFill>
                <a:latin typeface="Roboto Light"/>
                <a:ea typeface="Roboto Light"/>
                <a:cs typeface="Roboto Light"/>
                <a:sym typeface="Roboto Light"/>
              </a:rPr>
            </a:br>
            <a:r>
              <a:rPr b="1" lang="en" sz="3600">
                <a:solidFill>
                  <a:schemeClr val="dk1"/>
                </a:solidFill>
                <a:latin typeface="Roboto"/>
                <a:ea typeface="Roboto"/>
                <a:cs typeface="Roboto"/>
                <a:sym typeface="Roboto"/>
              </a:rPr>
              <a:t>data</a:t>
            </a:r>
            <a:r>
              <a:rPr lang="en" sz="3600">
                <a:solidFill>
                  <a:schemeClr val="dk1"/>
                </a:solidFill>
                <a:latin typeface="Roboto Light"/>
                <a:ea typeface="Roboto Light"/>
                <a:cs typeface="Roboto Light"/>
                <a:sym typeface="Roboto Light"/>
              </a:rPr>
              <a:t> mean?</a:t>
            </a:r>
            <a:endParaRPr sz="36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sz="3600">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9" name="Shape 1979"/>
        <p:cNvGrpSpPr/>
        <p:nvPr/>
      </p:nvGrpSpPr>
      <p:grpSpPr>
        <a:xfrm>
          <a:off x="0" y="0"/>
          <a:ext cx="0" cy="0"/>
          <a:chOff x="0" y="0"/>
          <a:chExt cx="0" cy="0"/>
        </a:xfrm>
      </p:grpSpPr>
      <p:sp>
        <p:nvSpPr>
          <p:cNvPr id="1980" name="Google Shape;1980;p13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Step 8: Acknowledge Limitations</a:t>
            </a:r>
            <a:endParaRPr/>
          </a:p>
        </p:txBody>
      </p:sp>
      <p:sp>
        <p:nvSpPr>
          <p:cNvPr id="1981" name="Google Shape;1981;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2" name="Google Shape;1982;p13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6" name="Shape 1986"/>
        <p:cNvGrpSpPr/>
        <p:nvPr/>
      </p:nvGrpSpPr>
      <p:grpSpPr>
        <a:xfrm>
          <a:off x="0" y="0"/>
          <a:ext cx="0" cy="0"/>
          <a:chOff x="0" y="0"/>
          <a:chExt cx="0" cy="0"/>
        </a:xfrm>
      </p:grpSpPr>
      <p:sp>
        <p:nvSpPr>
          <p:cNvPr id="1987" name="Google Shape;1987;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Limitations of Analysis</a:t>
            </a:r>
            <a:endParaRPr/>
          </a:p>
        </p:txBody>
      </p:sp>
      <p:sp>
        <p:nvSpPr>
          <p:cNvPr id="1988" name="Google Shape;1988;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9" name="Google Shape;1989;p13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990" name="Google Shape;1990;p13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Yelp demographics may not match the American demographic.</a:t>
            </a:r>
            <a:endParaRPr/>
          </a:p>
        </p:txBody>
      </p:sp>
      <p:pic>
        <p:nvPicPr>
          <p:cNvPr id="1991" name="Google Shape;1991;p137"/>
          <p:cNvPicPr preferRelativeResize="0"/>
          <p:nvPr/>
        </p:nvPicPr>
        <p:blipFill rotWithShape="1">
          <a:blip r:embed="rId3">
            <a:alphaModFix/>
          </a:blip>
          <a:srcRect b="0" l="0" r="0" t="0"/>
          <a:stretch/>
        </p:blipFill>
        <p:spPr>
          <a:xfrm>
            <a:off x="495322" y="1233275"/>
            <a:ext cx="4481474" cy="3566160"/>
          </a:xfrm>
          <a:prstGeom prst="rect">
            <a:avLst/>
          </a:prstGeom>
          <a:noFill/>
          <a:ln cap="flat" cmpd="sng" w="9525">
            <a:solidFill>
              <a:srgbClr val="28C8E5"/>
            </a:solidFill>
            <a:prstDash val="solid"/>
            <a:round/>
            <a:headEnd len="sm" w="sm" type="none"/>
            <a:tailEnd len="sm" w="sm" type="none"/>
          </a:ln>
        </p:spPr>
      </p:pic>
      <p:pic>
        <p:nvPicPr>
          <p:cNvPr id="1992" name="Google Shape;1992;p137"/>
          <p:cNvPicPr preferRelativeResize="0"/>
          <p:nvPr/>
        </p:nvPicPr>
        <p:blipFill>
          <a:blip r:embed="rId4">
            <a:alphaModFix/>
          </a:blip>
          <a:stretch>
            <a:fillRect/>
          </a:stretch>
        </p:blipFill>
        <p:spPr>
          <a:xfrm>
            <a:off x="5151671" y="1259200"/>
            <a:ext cx="914400" cy="914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6" name="Shape 1996"/>
        <p:cNvGrpSpPr/>
        <p:nvPr/>
      </p:nvGrpSpPr>
      <p:grpSpPr>
        <a:xfrm>
          <a:off x="0" y="0"/>
          <a:ext cx="0" cy="0"/>
          <a:chOff x="0" y="0"/>
          <a:chExt cx="0" cy="0"/>
        </a:xfrm>
      </p:grpSpPr>
      <p:sp>
        <p:nvSpPr>
          <p:cNvPr id="1997" name="Google Shape;1997;p1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indent="0" lvl="0" marL="0" rtl="0" algn="l">
              <a:spcBef>
                <a:spcPts val="0"/>
              </a:spcBef>
              <a:spcAft>
                <a:spcPts val="0"/>
              </a:spcAft>
              <a:buNone/>
            </a:pPr>
            <a:r>
              <a:t/>
            </a:r>
            <a:endParaRPr/>
          </a:p>
        </p:txBody>
      </p:sp>
      <p:sp>
        <p:nvSpPr>
          <p:cNvPr id="1998" name="Google Shape;1998;p1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Restaurant experiences do not equate to home-cooked meals.</a:t>
            </a:r>
            <a:endParaRPr/>
          </a:p>
        </p:txBody>
      </p:sp>
      <p:sp>
        <p:nvSpPr>
          <p:cNvPr id="1999" name="Google Shape;1999;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00" name="Google Shape;2000;p13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01" name="Google Shape;2001;p138"/>
          <p:cNvPicPr preferRelativeResize="0"/>
          <p:nvPr/>
        </p:nvPicPr>
        <p:blipFill rotWithShape="1">
          <a:blip r:embed="rId3">
            <a:alphaModFix/>
          </a:blip>
          <a:srcRect b="0" l="0" r="0" t="0"/>
          <a:stretch/>
        </p:blipFill>
        <p:spPr>
          <a:xfrm>
            <a:off x="424350" y="1414463"/>
            <a:ext cx="4114800" cy="2314575"/>
          </a:xfrm>
          <a:prstGeom prst="rect">
            <a:avLst/>
          </a:prstGeom>
          <a:noFill/>
          <a:ln>
            <a:noFill/>
          </a:ln>
        </p:spPr>
      </p:pic>
      <p:pic>
        <p:nvPicPr>
          <p:cNvPr id="2002" name="Google Shape;2002;p138"/>
          <p:cNvPicPr preferRelativeResize="0"/>
          <p:nvPr/>
        </p:nvPicPr>
        <p:blipFill>
          <a:blip r:embed="rId4">
            <a:alphaModFix/>
          </a:blip>
          <a:stretch>
            <a:fillRect/>
          </a:stretch>
        </p:blipFill>
        <p:spPr>
          <a:xfrm>
            <a:off x="4768200" y="1417320"/>
            <a:ext cx="4114800" cy="23145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6" name="Shape 2006"/>
        <p:cNvGrpSpPr/>
        <p:nvPr/>
      </p:nvGrpSpPr>
      <p:grpSpPr>
        <a:xfrm>
          <a:off x="0" y="0"/>
          <a:ext cx="0" cy="0"/>
          <a:chOff x="0" y="0"/>
          <a:chExt cx="0" cy="0"/>
        </a:xfrm>
      </p:grpSpPr>
      <p:sp>
        <p:nvSpPr>
          <p:cNvPr id="2007" name="Google Shape;2007;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008" name="Google Shape;2008;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Fine-</a:t>
            </a:r>
            <a:r>
              <a:rPr lang="en"/>
              <a:t>dining effect?</a:t>
            </a:r>
            <a:endParaRPr/>
          </a:p>
        </p:txBody>
      </p:sp>
      <p:sp>
        <p:nvSpPr>
          <p:cNvPr id="2009" name="Google Shape;2009;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10" name="Google Shape;2010;p13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11" name="Google Shape;2011;p139"/>
          <p:cNvPicPr preferRelativeResize="0"/>
          <p:nvPr/>
        </p:nvPicPr>
        <p:blipFill>
          <a:blip r:embed="rId3">
            <a:alphaModFix/>
          </a:blip>
          <a:stretch>
            <a:fillRect/>
          </a:stretch>
        </p:blipFill>
        <p:spPr>
          <a:xfrm>
            <a:off x="463775" y="1269350"/>
            <a:ext cx="6185002" cy="347471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5" name="Shape 2015"/>
        <p:cNvGrpSpPr/>
        <p:nvPr/>
      </p:nvGrpSpPr>
      <p:grpSpPr>
        <a:xfrm>
          <a:off x="0" y="0"/>
          <a:ext cx="0" cy="0"/>
          <a:chOff x="0" y="0"/>
          <a:chExt cx="0" cy="0"/>
        </a:xfrm>
      </p:grpSpPr>
      <p:sp>
        <p:nvSpPr>
          <p:cNvPr id="2016" name="Google Shape;2016;p1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Step 9: Make the Call</a:t>
            </a:r>
            <a:endParaRPr/>
          </a:p>
          <a:p>
            <a:pPr indent="0" lvl="0" marL="0" rtl="0" algn="ctr">
              <a:spcBef>
                <a:spcPts val="0"/>
              </a:spcBef>
              <a:spcAft>
                <a:spcPts val="0"/>
              </a:spcAft>
              <a:buNone/>
            </a:pPr>
            <a:r>
              <a:t/>
            </a:r>
            <a:endParaRPr/>
          </a:p>
        </p:txBody>
      </p:sp>
      <p:sp>
        <p:nvSpPr>
          <p:cNvPr id="2017" name="Google Shape;2017;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18" name="Google Shape;2018;p14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2" name="Shape 2022"/>
        <p:cNvGrpSpPr/>
        <p:nvPr/>
      </p:nvGrpSpPr>
      <p:grpSpPr>
        <a:xfrm>
          <a:off x="0" y="0"/>
          <a:ext cx="0" cy="0"/>
          <a:chOff x="0" y="0"/>
          <a:chExt cx="0" cy="0"/>
        </a:xfrm>
      </p:grpSpPr>
      <p:sp>
        <p:nvSpPr>
          <p:cNvPr id="2023" name="Google Shape;2023;p141"/>
          <p:cNvSpPr/>
          <p:nvPr/>
        </p:nvSpPr>
        <p:spPr>
          <a:xfrm>
            <a:off x="-50" y="2891525"/>
            <a:ext cx="9144000" cy="143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Making the </a:t>
            </a:r>
            <a:r>
              <a:rPr lang="en"/>
              <a:t>Call</a:t>
            </a:r>
            <a:r>
              <a:rPr lang="en"/>
              <a:t> </a:t>
            </a:r>
            <a:endParaRPr/>
          </a:p>
        </p:txBody>
      </p:sp>
      <p:sp>
        <p:nvSpPr>
          <p:cNvPr id="2025" name="Google Shape;2025;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26" name="Google Shape;2026;p14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27" name="Google Shape;2027;p1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The “Proper” Conclusion:</a:t>
            </a:r>
            <a:endParaRPr b="1"/>
          </a:p>
          <a:p>
            <a:pPr indent="0" lvl="0" marL="0" rtl="0" algn="l">
              <a:spcBef>
                <a:spcPts val="0"/>
              </a:spcBef>
              <a:spcAft>
                <a:spcPts val="0"/>
              </a:spcAft>
              <a:buClr>
                <a:schemeClr val="dk1"/>
              </a:buClr>
              <a:buSzPts val="1100"/>
              <a:buFont typeface="Arial"/>
              <a:buNone/>
            </a:pPr>
            <a:r>
              <a:rPr lang="en">
                <a:solidFill>
                  <a:schemeClr val="dk1"/>
                </a:solidFill>
              </a:rPr>
              <a:t>Based on our analysis, it’s clear that Americans’ preferences for Italian and Mexican food are similar in nature. As a whole, Americans rate Mexican and Italian restaurants at non-statistically similar scores (avg. score: 3.8, p-value: 0.285). Although there are more reviews for Italian restaurants, we have shown that the difference is statistically significant (+96k, p-value: 0.057). </a:t>
            </a:r>
            <a:endParaRPr>
              <a:solidFill>
                <a:schemeClr val="dk1"/>
              </a:solidFill>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0"/>
              </a:spcAft>
              <a:buNone/>
            </a:pPr>
            <a:r>
              <a:t/>
            </a:r>
            <a:endParaRPr/>
          </a:p>
        </p:txBody>
      </p:sp>
      <p:pic>
        <p:nvPicPr>
          <p:cNvPr id="2028" name="Google Shape;2028;p141"/>
          <p:cNvPicPr preferRelativeResize="0"/>
          <p:nvPr/>
        </p:nvPicPr>
        <p:blipFill>
          <a:blip r:embed="rId3">
            <a:alphaModFix/>
          </a:blip>
          <a:stretch>
            <a:fillRect/>
          </a:stretch>
        </p:blipFill>
        <p:spPr>
          <a:xfrm>
            <a:off x="431875" y="2536523"/>
            <a:ext cx="2320675" cy="2246413"/>
          </a:xfrm>
          <a:prstGeom prst="rect">
            <a:avLst/>
          </a:prstGeom>
          <a:noFill/>
          <a:ln>
            <a:noFill/>
          </a:ln>
        </p:spPr>
      </p:pic>
      <p:sp>
        <p:nvSpPr>
          <p:cNvPr id="2029" name="Google Shape;2029;p141"/>
          <p:cNvSpPr txBox="1"/>
          <p:nvPr/>
        </p:nvSpPr>
        <p:spPr>
          <a:xfrm>
            <a:off x="2832500" y="2954700"/>
            <a:ext cx="6112200" cy="14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a:ea typeface="Roboto"/>
                <a:cs typeface="Roboto"/>
                <a:sym typeface="Roboto"/>
              </a:rPr>
              <a:t>This may indicate there is an increased interest in visiting Italian restaurants at an experiential level. Or it may merely suggest that Yelp users enjoy writing reviews of Italian restaurants more than Mexican restaurants.</a:t>
            </a:r>
            <a:endParaRPr sz="1800">
              <a:solidFill>
                <a:srgbClr val="FFFFFF"/>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sp>
        <p:nvSpPr>
          <p:cNvPr id="2034" name="Google Shape;2034;p1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Making the Call </a:t>
            </a:r>
            <a:endParaRPr/>
          </a:p>
        </p:txBody>
      </p:sp>
      <p:sp>
        <p:nvSpPr>
          <p:cNvPr id="2035" name="Google Shape;2035;p1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The “Let’s Be Real” Conclusion: Italian (but it’s going to be close).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036" name="Google Shape;2036;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7" name="Google Shape;2037;p14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038" name="Google Shape;2038;p142"/>
          <p:cNvPicPr preferRelativeResize="0"/>
          <p:nvPr/>
        </p:nvPicPr>
        <p:blipFill>
          <a:blip r:embed="rId3">
            <a:alphaModFix/>
          </a:blip>
          <a:stretch>
            <a:fillRect/>
          </a:stretch>
        </p:blipFill>
        <p:spPr>
          <a:xfrm>
            <a:off x="2660339" y="1128237"/>
            <a:ext cx="3823323" cy="37009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2" name="Shape 2042"/>
        <p:cNvGrpSpPr/>
        <p:nvPr/>
      </p:nvGrpSpPr>
      <p:grpSpPr>
        <a:xfrm>
          <a:off x="0" y="0"/>
          <a:ext cx="0" cy="0"/>
          <a:chOff x="0" y="0"/>
          <a:chExt cx="0" cy="0"/>
        </a:xfrm>
      </p:grpSpPr>
      <p:sp>
        <p:nvSpPr>
          <p:cNvPr id="2043" name="Google Shape;2043;p14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Analytics Paradigm</a:t>
            </a:r>
            <a:endParaRPr/>
          </a:p>
        </p:txBody>
      </p:sp>
      <p:sp>
        <p:nvSpPr>
          <p:cNvPr id="2044" name="Google Shape;2044;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45" name="Google Shape;2045;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9" name="Shape 2049"/>
        <p:cNvGrpSpPr/>
        <p:nvPr/>
      </p:nvGrpSpPr>
      <p:grpSpPr>
        <a:xfrm>
          <a:off x="0" y="0"/>
          <a:ext cx="0" cy="0"/>
          <a:chOff x="0" y="0"/>
          <a:chExt cx="0" cy="0"/>
        </a:xfrm>
      </p:grpSpPr>
      <p:sp>
        <p:nvSpPr>
          <p:cNvPr id="2050" name="Google Shape;2050;p1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Analytics Paradigm</a:t>
            </a:r>
            <a:endParaRPr/>
          </a:p>
        </p:txBody>
      </p:sp>
      <p:sp>
        <p:nvSpPr>
          <p:cNvPr id="2051" name="Google Shape;2051;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52" name="Google Shape;2052;p14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053" name="Google Shape;2053;p14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Regardless of type or industry, this paradigm provides a repeatable pathway for effective data problem solving.</a:t>
            </a:r>
            <a:endParaRPr/>
          </a:p>
        </p:txBody>
      </p:sp>
      <p:grpSp>
        <p:nvGrpSpPr>
          <p:cNvPr id="2054" name="Google Shape;2054;p144"/>
          <p:cNvGrpSpPr/>
          <p:nvPr/>
        </p:nvGrpSpPr>
        <p:grpSpPr>
          <a:xfrm>
            <a:off x="447475" y="1585313"/>
            <a:ext cx="1944600" cy="914449"/>
            <a:chOff x="1126863" y="2013875"/>
            <a:chExt cx="1944600" cy="1569600"/>
          </a:xfrm>
        </p:grpSpPr>
        <p:sp>
          <p:nvSpPr>
            <p:cNvPr id="2055" name="Google Shape;2055;p144"/>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44"/>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FFFF"/>
                  </a:solidFill>
                  <a:latin typeface="Roboto"/>
                  <a:ea typeface="Roboto"/>
                  <a:cs typeface="Roboto"/>
                  <a:sym typeface="Roboto"/>
                </a:rPr>
                <a:t>Vestibulum congue tempus</a:t>
              </a:r>
              <a:endParaRPr sz="1100">
                <a:solidFill>
                  <a:srgbClr val="FFFFFF"/>
                </a:solidFill>
                <a:latin typeface="Roboto"/>
                <a:ea typeface="Roboto"/>
                <a:cs typeface="Roboto"/>
                <a:sym typeface="Roboto"/>
              </a:endParaRPr>
            </a:p>
          </p:txBody>
        </p:sp>
      </p:grpSp>
      <p:grpSp>
        <p:nvGrpSpPr>
          <p:cNvPr id="2057" name="Google Shape;2057;p144"/>
          <p:cNvGrpSpPr/>
          <p:nvPr/>
        </p:nvGrpSpPr>
        <p:grpSpPr>
          <a:xfrm>
            <a:off x="4201334" y="2272645"/>
            <a:ext cx="261571" cy="260379"/>
            <a:chOff x="4858109" y="2631368"/>
            <a:chExt cx="316442" cy="315000"/>
          </a:xfrm>
        </p:grpSpPr>
        <p:sp>
          <p:nvSpPr>
            <p:cNvPr id="2058" name="Google Shape;2058;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44"/>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60" name="Google Shape;2060;p144"/>
          <p:cNvGrpSpPr/>
          <p:nvPr/>
        </p:nvGrpSpPr>
        <p:grpSpPr>
          <a:xfrm>
            <a:off x="3050791" y="1581912"/>
            <a:ext cx="2560260" cy="914449"/>
            <a:chOff x="3071457" y="2013875"/>
            <a:chExt cx="1944600" cy="1569600"/>
          </a:xfrm>
        </p:grpSpPr>
        <p:sp>
          <p:nvSpPr>
            <p:cNvPr id="2061" name="Google Shape;2061;p144"/>
            <p:cNvSpPr/>
            <p:nvPr/>
          </p:nvSpPr>
          <p:spPr>
            <a:xfrm flipH="1" rot="10800000">
              <a:off x="3071457" y="2013875"/>
              <a:ext cx="1944600" cy="1569600"/>
            </a:xfrm>
            <a:prstGeom prst="round2DiagRect">
              <a:avLst>
                <a:gd fmla="val 0" name="adj1"/>
                <a:gd fmla="val 17764" name="adj2"/>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44"/>
            <p:cNvSpPr txBox="1"/>
            <p:nvPr/>
          </p:nvSpPr>
          <p:spPr>
            <a:xfrm>
              <a:off x="3316102" y="2517971"/>
              <a:ext cx="1451700" cy="459900"/>
            </a:xfrm>
            <a:prstGeom prst="rect">
              <a:avLst/>
            </a:prstGeom>
            <a:solidFill>
              <a:srgbClr val="FFD9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Identify Data Sources</a:t>
              </a:r>
              <a:endParaRPr b="1" sz="1100">
                <a:latin typeface="Roboto"/>
                <a:ea typeface="Roboto"/>
                <a:cs typeface="Roboto"/>
                <a:sym typeface="Roboto"/>
              </a:endParaRPr>
            </a:p>
          </p:txBody>
        </p:sp>
      </p:grpSp>
      <p:grpSp>
        <p:nvGrpSpPr>
          <p:cNvPr id="2063" name="Google Shape;2063;p144"/>
          <p:cNvGrpSpPr/>
          <p:nvPr/>
        </p:nvGrpSpPr>
        <p:grpSpPr>
          <a:xfrm>
            <a:off x="447527" y="1585313"/>
            <a:ext cx="2560260" cy="914449"/>
            <a:chOff x="1126863" y="2013875"/>
            <a:chExt cx="1944600" cy="1569600"/>
          </a:xfrm>
        </p:grpSpPr>
        <p:sp>
          <p:nvSpPr>
            <p:cNvPr id="2064" name="Google Shape;2064;p144"/>
            <p:cNvSpPr/>
            <p:nvPr/>
          </p:nvSpPr>
          <p:spPr>
            <a:xfrm>
              <a:off x="1126863" y="2013875"/>
              <a:ext cx="1944600" cy="1569600"/>
            </a:xfrm>
            <a:prstGeom prst="round2DiagRect">
              <a:avLst>
                <a:gd fmla="val 0" name="adj1"/>
                <a:gd fmla="val 17764"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44"/>
            <p:cNvSpPr txBox="1"/>
            <p:nvPr/>
          </p:nvSpPr>
          <p:spPr>
            <a:xfrm>
              <a:off x="1351627" y="2517971"/>
              <a:ext cx="1451700" cy="459900"/>
            </a:xfrm>
            <a:prstGeom prst="rect">
              <a:avLst/>
            </a:prstGeom>
            <a:solidFill>
              <a:srgbClr val="FFAB4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Decompose the Ask</a:t>
              </a:r>
              <a:endParaRPr b="1" sz="1100">
                <a:latin typeface="Roboto"/>
                <a:ea typeface="Roboto"/>
                <a:cs typeface="Roboto"/>
                <a:sym typeface="Roboto"/>
              </a:endParaRPr>
            </a:p>
          </p:txBody>
        </p:sp>
      </p:grpSp>
      <p:grpSp>
        <p:nvGrpSpPr>
          <p:cNvPr id="2066" name="Google Shape;2066;p144"/>
          <p:cNvGrpSpPr/>
          <p:nvPr/>
        </p:nvGrpSpPr>
        <p:grpSpPr>
          <a:xfrm>
            <a:off x="5656123" y="1581912"/>
            <a:ext cx="2560324" cy="914449"/>
            <a:chOff x="5015938" y="2013875"/>
            <a:chExt cx="3001200" cy="1569600"/>
          </a:xfrm>
        </p:grpSpPr>
        <p:sp>
          <p:nvSpPr>
            <p:cNvPr id="2067" name="Google Shape;2067;p144"/>
            <p:cNvSpPr/>
            <p:nvPr/>
          </p:nvSpPr>
          <p:spPr>
            <a:xfrm>
              <a:off x="5015938" y="2013875"/>
              <a:ext cx="3001200" cy="1569600"/>
            </a:xfrm>
            <a:prstGeom prst="round2DiagRect">
              <a:avLst>
                <a:gd fmla="val 0" name="adj1"/>
                <a:gd fmla="val 17764" name="adj2"/>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68" name="Google Shape;2068;p144"/>
            <p:cNvSpPr txBox="1"/>
            <p:nvPr/>
          </p:nvSpPr>
          <p:spPr>
            <a:xfrm>
              <a:off x="5360226" y="2517973"/>
              <a:ext cx="2417100" cy="459900"/>
            </a:xfrm>
            <a:prstGeom prst="rect">
              <a:avLst/>
            </a:prstGeom>
            <a:solidFill>
              <a:srgbClr val="FFE59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Define Strategy and Metrics</a:t>
              </a:r>
              <a:endParaRPr b="1" sz="1100">
                <a:latin typeface="Roboto"/>
                <a:ea typeface="Roboto"/>
                <a:cs typeface="Roboto"/>
                <a:sym typeface="Roboto"/>
              </a:endParaRPr>
            </a:p>
          </p:txBody>
        </p:sp>
      </p:grpSp>
      <p:grpSp>
        <p:nvGrpSpPr>
          <p:cNvPr id="2069" name="Google Shape;2069;p144"/>
          <p:cNvGrpSpPr/>
          <p:nvPr/>
        </p:nvGrpSpPr>
        <p:grpSpPr>
          <a:xfrm>
            <a:off x="2799954" y="1818412"/>
            <a:ext cx="457195" cy="441441"/>
            <a:chOff x="4858109" y="2631368"/>
            <a:chExt cx="316442" cy="315000"/>
          </a:xfrm>
        </p:grpSpPr>
        <p:sp>
          <p:nvSpPr>
            <p:cNvPr id="2070" name="Google Shape;2070;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44"/>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72" name="Google Shape;2072;p144"/>
          <p:cNvGrpSpPr/>
          <p:nvPr/>
        </p:nvGrpSpPr>
        <p:grpSpPr>
          <a:xfrm>
            <a:off x="5416929" y="1819656"/>
            <a:ext cx="457195" cy="441441"/>
            <a:chOff x="4858109" y="2631368"/>
            <a:chExt cx="316442" cy="315000"/>
          </a:xfrm>
        </p:grpSpPr>
        <p:sp>
          <p:nvSpPr>
            <p:cNvPr id="2073" name="Google Shape;2073;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44"/>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75" name="Google Shape;2075;p144"/>
          <p:cNvGrpSpPr/>
          <p:nvPr/>
        </p:nvGrpSpPr>
        <p:grpSpPr>
          <a:xfrm>
            <a:off x="467198" y="2560320"/>
            <a:ext cx="2560324" cy="914449"/>
            <a:chOff x="5015938" y="2013875"/>
            <a:chExt cx="3001200" cy="1569600"/>
          </a:xfrm>
        </p:grpSpPr>
        <p:sp>
          <p:nvSpPr>
            <p:cNvPr id="2076" name="Google Shape;2076;p144"/>
            <p:cNvSpPr/>
            <p:nvPr/>
          </p:nvSpPr>
          <p:spPr>
            <a:xfrm>
              <a:off x="5015938" y="2013875"/>
              <a:ext cx="3001200" cy="1569600"/>
            </a:xfrm>
            <a:prstGeom prst="round2DiagRect">
              <a:avLst>
                <a:gd fmla="val 0" name="adj1"/>
                <a:gd fmla="val 17764" name="adj2"/>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77" name="Google Shape;2077;p144"/>
            <p:cNvSpPr txBox="1"/>
            <p:nvPr/>
          </p:nvSpPr>
          <p:spPr>
            <a:xfrm>
              <a:off x="5360226" y="2517973"/>
              <a:ext cx="2417100" cy="459900"/>
            </a:xfrm>
            <a:prstGeom prst="rect">
              <a:avLst/>
            </a:prstGeom>
            <a:solidFill>
              <a:srgbClr val="D9D2E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Assemble and Clean</a:t>
              </a:r>
              <a:endParaRPr b="1" sz="1100">
                <a:latin typeface="Roboto"/>
                <a:ea typeface="Roboto"/>
                <a:cs typeface="Roboto"/>
                <a:sym typeface="Roboto"/>
              </a:endParaRPr>
            </a:p>
          </p:txBody>
        </p:sp>
      </p:grpSp>
      <p:grpSp>
        <p:nvGrpSpPr>
          <p:cNvPr id="2078" name="Google Shape;2078;p144"/>
          <p:cNvGrpSpPr/>
          <p:nvPr/>
        </p:nvGrpSpPr>
        <p:grpSpPr>
          <a:xfrm>
            <a:off x="3072752" y="2560320"/>
            <a:ext cx="2560260" cy="914449"/>
            <a:chOff x="1126863" y="2013875"/>
            <a:chExt cx="1944600" cy="1569600"/>
          </a:xfrm>
        </p:grpSpPr>
        <p:sp>
          <p:nvSpPr>
            <p:cNvPr id="2079" name="Google Shape;2079;p144"/>
            <p:cNvSpPr/>
            <p:nvPr/>
          </p:nvSpPr>
          <p:spPr>
            <a:xfrm>
              <a:off x="1126863" y="2013875"/>
              <a:ext cx="1944600" cy="1569600"/>
            </a:xfrm>
            <a:prstGeom prst="round2DiagRect">
              <a:avLst>
                <a:gd fmla="val 0" name="adj1"/>
                <a:gd fmla="val 17764" name="adj2"/>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44"/>
            <p:cNvSpPr txBox="1"/>
            <p:nvPr/>
          </p:nvSpPr>
          <p:spPr>
            <a:xfrm>
              <a:off x="1351627" y="2517971"/>
              <a:ext cx="1451700" cy="459900"/>
            </a:xfrm>
            <a:prstGeom prst="rect">
              <a:avLst/>
            </a:prstGeom>
            <a:solidFill>
              <a:srgbClr val="B4A7D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Retrieve the Data</a:t>
              </a:r>
              <a:endParaRPr b="1" sz="1100">
                <a:latin typeface="Roboto"/>
                <a:ea typeface="Roboto"/>
                <a:cs typeface="Roboto"/>
                <a:sym typeface="Roboto"/>
              </a:endParaRPr>
            </a:p>
          </p:txBody>
        </p:sp>
      </p:grpSp>
      <p:grpSp>
        <p:nvGrpSpPr>
          <p:cNvPr id="2081" name="Google Shape;2081;p144"/>
          <p:cNvGrpSpPr/>
          <p:nvPr/>
        </p:nvGrpSpPr>
        <p:grpSpPr>
          <a:xfrm>
            <a:off x="5678216" y="2558587"/>
            <a:ext cx="2560260" cy="914449"/>
            <a:chOff x="3071457" y="2013875"/>
            <a:chExt cx="1944600" cy="1569600"/>
          </a:xfrm>
        </p:grpSpPr>
        <p:sp>
          <p:nvSpPr>
            <p:cNvPr id="2082" name="Google Shape;2082;p144"/>
            <p:cNvSpPr/>
            <p:nvPr/>
          </p:nvSpPr>
          <p:spPr>
            <a:xfrm flipH="1" rot="10800000">
              <a:off x="3071457" y="2013875"/>
              <a:ext cx="1944600" cy="1569600"/>
            </a:xfrm>
            <a:prstGeom prst="round2DiagRect">
              <a:avLst>
                <a:gd fmla="val 0" name="adj1"/>
                <a:gd fmla="val 17764"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44"/>
            <p:cNvSpPr txBox="1"/>
            <p:nvPr/>
          </p:nvSpPr>
          <p:spPr>
            <a:xfrm>
              <a:off x="3316102" y="2517971"/>
              <a:ext cx="1451700" cy="459900"/>
            </a:xfrm>
            <a:prstGeom prst="rect">
              <a:avLst/>
            </a:prstGeom>
            <a:solidFill>
              <a:srgbClr val="8E7CC3"/>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Roboto"/>
                  <a:ea typeface="Roboto"/>
                  <a:cs typeface="Roboto"/>
                  <a:sym typeface="Roboto"/>
                </a:rPr>
                <a:t>Build Data Retrieval Plan</a:t>
              </a:r>
              <a:endParaRPr b="1" sz="1100">
                <a:latin typeface="Roboto"/>
                <a:ea typeface="Roboto"/>
                <a:cs typeface="Roboto"/>
                <a:sym typeface="Roboto"/>
              </a:endParaRPr>
            </a:p>
            <a:p>
              <a:pPr indent="0" lvl="0" marL="0" rtl="0" algn="ctr">
                <a:spcBef>
                  <a:spcPts val="0"/>
                </a:spcBef>
                <a:spcAft>
                  <a:spcPts val="0"/>
                </a:spcAft>
                <a:buNone/>
              </a:pPr>
              <a:r>
                <a:t/>
              </a:r>
              <a:endParaRPr b="1" sz="1100">
                <a:latin typeface="Roboto"/>
                <a:ea typeface="Roboto"/>
                <a:cs typeface="Roboto"/>
                <a:sym typeface="Roboto"/>
              </a:endParaRPr>
            </a:p>
          </p:txBody>
        </p:sp>
      </p:grpSp>
      <p:grpSp>
        <p:nvGrpSpPr>
          <p:cNvPr id="2084" name="Google Shape;2084;p144"/>
          <p:cNvGrpSpPr/>
          <p:nvPr/>
        </p:nvGrpSpPr>
        <p:grpSpPr>
          <a:xfrm flipH="1">
            <a:off x="5416929" y="2836287"/>
            <a:ext cx="457195" cy="441441"/>
            <a:chOff x="4858109" y="2631368"/>
            <a:chExt cx="316442" cy="315000"/>
          </a:xfrm>
        </p:grpSpPr>
        <p:sp>
          <p:nvSpPr>
            <p:cNvPr id="2085" name="Google Shape;2085;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44"/>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87" name="Google Shape;2087;p144"/>
          <p:cNvGrpSpPr/>
          <p:nvPr/>
        </p:nvGrpSpPr>
        <p:grpSpPr>
          <a:xfrm rot="5400000">
            <a:off x="6707692" y="2351037"/>
            <a:ext cx="457195" cy="441441"/>
            <a:chOff x="4858109" y="2631368"/>
            <a:chExt cx="316442" cy="315000"/>
          </a:xfrm>
        </p:grpSpPr>
        <p:sp>
          <p:nvSpPr>
            <p:cNvPr id="2088" name="Google Shape;2088;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AB40"/>
                </a:solidFill>
                <a:highlight>
                  <a:srgbClr val="6FA8DC"/>
                </a:highlight>
              </a:endParaRPr>
            </a:p>
          </p:txBody>
        </p:sp>
        <p:sp>
          <p:nvSpPr>
            <p:cNvPr id="2089" name="Google Shape;2089;p144"/>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solidFill>
                    <a:srgbClr val="FFAB40"/>
                  </a:solidFill>
                  <a:highlight>
                    <a:srgbClr val="6FA8DC"/>
                  </a:highlight>
                </a:rPr>
              </a:br>
              <a:endParaRPr>
                <a:solidFill>
                  <a:srgbClr val="FFAB40"/>
                </a:solidFill>
                <a:highlight>
                  <a:srgbClr val="6FA8DC"/>
                </a:highlight>
              </a:endParaRPr>
            </a:p>
          </p:txBody>
        </p:sp>
      </p:grpSp>
      <p:grpSp>
        <p:nvGrpSpPr>
          <p:cNvPr id="2090" name="Google Shape;2090;p144"/>
          <p:cNvGrpSpPr/>
          <p:nvPr/>
        </p:nvGrpSpPr>
        <p:grpSpPr>
          <a:xfrm flipH="1">
            <a:off x="2754404" y="2834640"/>
            <a:ext cx="457195" cy="441441"/>
            <a:chOff x="4858109" y="2631368"/>
            <a:chExt cx="316442" cy="315000"/>
          </a:xfrm>
        </p:grpSpPr>
        <p:sp>
          <p:nvSpPr>
            <p:cNvPr id="2091" name="Google Shape;2091;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44"/>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093" name="Google Shape;2093;p144"/>
          <p:cNvGrpSpPr/>
          <p:nvPr/>
        </p:nvGrpSpPr>
        <p:grpSpPr>
          <a:xfrm>
            <a:off x="467229" y="3538728"/>
            <a:ext cx="2560260" cy="914449"/>
            <a:chOff x="3071457" y="2013875"/>
            <a:chExt cx="1944600" cy="1569600"/>
          </a:xfrm>
        </p:grpSpPr>
        <p:sp>
          <p:nvSpPr>
            <p:cNvPr id="2094" name="Google Shape;2094;p144"/>
            <p:cNvSpPr/>
            <p:nvPr/>
          </p:nvSpPr>
          <p:spPr>
            <a:xfrm flipH="1" rot="10800000">
              <a:off x="3071457" y="2013875"/>
              <a:ext cx="1944600" cy="1569600"/>
            </a:xfrm>
            <a:prstGeom prst="round2DiagRect">
              <a:avLst>
                <a:gd fmla="val 0" name="adj1"/>
                <a:gd fmla="val 17764" name="adj2"/>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44"/>
            <p:cNvSpPr txBox="1"/>
            <p:nvPr/>
          </p:nvSpPr>
          <p:spPr>
            <a:xfrm>
              <a:off x="3316102" y="2517971"/>
              <a:ext cx="1451700" cy="459900"/>
            </a:xfrm>
            <a:prstGeom prst="rect">
              <a:avLst/>
            </a:prstGeom>
            <a:solidFill>
              <a:srgbClr val="6AA84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Analyze for Trends</a:t>
              </a:r>
              <a:endParaRPr b="1" sz="1100">
                <a:latin typeface="Roboto"/>
                <a:ea typeface="Roboto"/>
                <a:cs typeface="Roboto"/>
                <a:sym typeface="Roboto"/>
              </a:endParaRPr>
            </a:p>
          </p:txBody>
        </p:sp>
      </p:grpSp>
      <p:grpSp>
        <p:nvGrpSpPr>
          <p:cNvPr id="2096" name="Google Shape;2096;p144"/>
          <p:cNvGrpSpPr/>
          <p:nvPr/>
        </p:nvGrpSpPr>
        <p:grpSpPr>
          <a:xfrm>
            <a:off x="3072711" y="3538728"/>
            <a:ext cx="2560324" cy="914449"/>
            <a:chOff x="5015938" y="2013875"/>
            <a:chExt cx="3001200" cy="1569600"/>
          </a:xfrm>
        </p:grpSpPr>
        <p:sp>
          <p:nvSpPr>
            <p:cNvPr id="2097" name="Google Shape;2097;p144"/>
            <p:cNvSpPr/>
            <p:nvPr/>
          </p:nvSpPr>
          <p:spPr>
            <a:xfrm>
              <a:off x="5015938" y="2013875"/>
              <a:ext cx="3001200" cy="1569600"/>
            </a:xfrm>
            <a:prstGeom prst="round2DiagRect">
              <a:avLst>
                <a:gd fmla="val 0" name="adj1"/>
                <a:gd fmla="val 17764"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8" name="Google Shape;2098;p144"/>
            <p:cNvSpPr txBox="1"/>
            <p:nvPr/>
          </p:nvSpPr>
          <p:spPr>
            <a:xfrm>
              <a:off x="5360226" y="2517973"/>
              <a:ext cx="2417100" cy="4599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Roboto"/>
                  <a:ea typeface="Roboto"/>
                  <a:cs typeface="Roboto"/>
                  <a:sym typeface="Roboto"/>
                </a:rPr>
                <a:t>Acknowledge Limitations</a:t>
              </a:r>
              <a:endParaRPr b="1" sz="1100">
                <a:latin typeface="Roboto"/>
                <a:ea typeface="Roboto"/>
                <a:cs typeface="Roboto"/>
                <a:sym typeface="Roboto"/>
              </a:endParaRPr>
            </a:p>
          </p:txBody>
        </p:sp>
      </p:grpSp>
      <p:grpSp>
        <p:nvGrpSpPr>
          <p:cNvPr id="2099" name="Google Shape;2099;p144"/>
          <p:cNvGrpSpPr/>
          <p:nvPr/>
        </p:nvGrpSpPr>
        <p:grpSpPr>
          <a:xfrm flipH="1">
            <a:off x="5678227" y="3535245"/>
            <a:ext cx="2560260" cy="914449"/>
            <a:chOff x="1126863" y="2013875"/>
            <a:chExt cx="1944600" cy="1569600"/>
          </a:xfrm>
        </p:grpSpPr>
        <p:sp>
          <p:nvSpPr>
            <p:cNvPr id="2100" name="Google Shape;2100;p144"/>
            <p:cNvSpPr/>
            <p:nvPr/>
          </p:nvSpPr>
          <p:spPr>
            <a:xfrm>
              <a:off x="1126863" y="2013875"/>
              <a:ext cx="1944600" cy="1569600"/>
            </a:xfrm>
            <a:prstGeom prst="round2DiagRect">
              <a:avLst>
                <a:gd fmla="val 0" name="adj1"/>
                <a:gd fmla="val 17764"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44"/>
            <p:cNvSpPr txBox="1"/>
            <p:nvPr/>
          </p:nvSpPr>
          <p:spPr>
            <a:xfrm>
              <a:off x="1265999" y="2517960"/>
              <a:ext cx="1595100" cy="4470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100">
                  <a:latin typeface="Roboto"/>
                  <a:ea typeface="Roboto"/>
                  <a:cs typeface="Roboto"/>
                  <a:sym typeface="Roboto"/>
                </a:rPr>
                <a:t>Make the Call</a:t>
              </a:r>
              <a:r>
                <a:rPr b="1" lang="en" sz="1100">
                  <a:latin typeface="Roboto"/>
                  <a:ea typeface="Roboto"/>
                  <a:cs typeface="Roboto"/>
                  <a:sym typeface="Roboto"/>
                </a:rPr>
                <a:t> or Tell the Story</a:t>
              </a:r>
              <a:endParaRPr b="1" sz="1100">
                <a:latin typeface="Roboto"/>
                <a:ea typeface="Roboto"/>
                <a:cs typeface="Roboto"/>
                <a:sym typeface="Roboto"/>
              </a:endParaRPr>
            </a:p>
            <a:p>
              <a:pPr indent="0" lvl="0" marL="0" rtl="0" algn="ctr">
                <a:spcBef>
                  <a:spcPts val="0"/>
                </a:spcBef>
                <a:spcAft>
                  <a:spcPts val="0"/>
                </a:spcAft>
                <a:buNone/>
              </a:pPr>
              <a:r>
                <a:t/>
              </a:r>
              <a:endParaRPr b="1" sz="1100">
                <a:latin typeface="Roboto"/>
                <a:ea typeface="Roboto"/>
                <a:cs typeface="Roboto"/>
                <a:sym typeface="Roboto"/>
              </a:endParaRPr>
            </a:p>
          </p:txBody>
        </p:sp>
      </p:grpSp>
      <p:grpSp>
        <p:nvGrpSpPr>
          <p:cNvPr id="2102" name="Google Shape;2102;p144"/>
          <p:cNvGrpSpPr/>
          <p:nvPr/>
        </p:nvGrpSpPr>
        <p:grpSpPr>
          <a:xfrm rot="5400000">
            <a:off x="1452842" y="3311237"/>
            <a:ext cx="457195" cy="441441"/>
            <a:chOff x="4858109" y="2631368"/>
            <a:chExt cx="316442" cy="315000"/>
          </a:xfrm>
        </p:grpSpPr>
        <p:sp>
          <p:nvSpPr>
            <p:cNvPr id="2103" name="Google Shape;2103;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44"/>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105" name="Google Shape;2105;p144"/>
          <p:cNvGrpSpPr/>
          <p:nvPr/>
        </p:nvGrpSpPr>
        <p:grpSpPr>
          <a:xfrm>
            <a:off x="2798064" y="3775262"/>
            <a:ext cx="457195" cy="441441"/>
            <a:chOff x="4858109" y="2631368"/>
            <a:chExt cx="316442" cy="315000"/>
          </a:xfrm>
        </p:grpSpPr>
        <p:sp>
          <p:nvSpPr>
            <p:cNvPr id="2106" name="Google Shape;2106;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44"/>
            <p:cNvSpPr/>
            <p:nvPr/>
          </p:nvSpPr>
          <p:spPr>
            <a:xfrm>
              <a:off x="4858109" y="2739300"/>
              <a:ext cx="239100" cy="99000"/>
            </a:xfrm>
            <a:prstGeom prst="rightArrow">
              <a:avLst>
                <a:gd fmla="val 32020" name="adj1"/>
                <a:gd fmla="val 6697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2108" name="Google Shape;2108;p144"/>
          <p:cNvGrpSpPr/>
          <p:nvPr/>
        </p:nvGrpSpPr>
        <p:grpSpPr>
          <a:xfrm>
            <a:off x="5416927" y="3776472"/>
            <a:ext cx="457195" cy="441441"/>
            <a:chOff x="4858109" y="2631368"/>
            <a:chExt cx="316442" cy="315000"/>
          </a:xfrm>
        </p:grpSpPr>
        <p:sp>
          <p:nvSpPr>
            <p:cNvPr id="2109" name="Google Shape;2109;p14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44"/>
            <p:cNvSpPr/>
            <p:nvPr/>
          </p:nvSpPr>
          <p:spPr>
            <a:xfrm>
              <a:off x="4858109" y="2739300"/>
              <a:ext cx="239100" cy="99000"/>
            </a:xfrm>
            <a:prstGeom prst="rightArrow">
              <a:avLst>
                <a:gd fmla="val 32020" name="adj1"/>
                <a:gd fmla="val 66970" name="adj2"/>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4" name="Shape 2114"/>
        <p:cNvGrpSpPr/>
        <p:nvPr/>
      </p:nvGrpSpPr>
      <p:grpSpPr>
        <a:xfrm>
          <a:off x="0" y="0"/>
          <a:ext cx="0" cy="0"/>
          <a:chOff x="0" y="0"/>
          <a:chExt cx="0" cy="0"/>
        </a:xfrm>
      </p:grpSpPr>
      <p:sp>
        <p:nvSpPr>
          <p:cNvPr id="2115" name="Google Shape;2115;p145"/>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Group</a:t>
            </a:r>
            <a:r>
              <a:rPr b="1" lang="en" sz="3000"/>
              <a:t> Activity: </a:t>
            </a:r>
            <a:br>
              <a:rPr lang="en" sz="3000">
                <a:latin typeface="Roboto Light"/>
                <a:ea typeface="Roboto Light"/>
                <a:cs typeface="Roboto Light"/>
                <a:sym typeface="Roboto Light"/>
              </a:rPr>
            </a:br>
            <a:r>
              <a:rPr lang="en" sz="3000">
                <a:solidFill>
                  <a:srgbClr val="24292E"/>
                </a:solidFill>
                <a:latin typeface="Roboto Light"/>
                <a:ea typeface="Roboto Light"/>
                <a:cs typeface="Roboto Light"/>
                <a:sym typeface="Roboto Light"/>
              </a:rPr>
              <a:t>Predicting Gentrification</a:t>
            </a:r>
            <a:endParaRPr sz="3000">
              <a:solidFill>
                <a:srgbClr val="24292E"/>
              </a:solidFill>
              <a:latin typeface="Roboto Light"/>
              <a:ea typeface="Roboto Light"/>
              <a:cs typeface="Roboto Light"/>
              <a:sym typeface="Roboto Light"/>
            </a:endParaRPr>
          </a:p>
          <a:p>
            <a:pPr indent="0" lvl="0" marL="0" rtl="0" algn="l">
              <a:spcBef>
                <a:spcPts val="1000"/>
              </a:spcBef>
              <a:spcAft>
                <a:spcPts val="0"/>
              </a:spcAft>
              <a:buNone/>
            </a:pPr>
            <a:r>
              <a:rPr lang="en" sz="1800">
                <a:solidFill>
                  <a:srgbClr val="24292E"/>
                </a:solidFill>
              </a:rPr>
              <a:t>Using the Analytics Paradigm as a framework, </a:t>
            </a:r>
            <a:br>
              <a:rPr lang="en" sz="1800">
                <a:solidFill>
                  <a:srgbClr val="24292E"/>
                </a:solidFill>
              </a:rPr>
            </a:br>
            <a:r>
              <a:rPr lang="en" sz="1800">
                <a:solidFill>
                  <a:srgbClr val="24292E"/>
                </a:solidFill>
              </a:rPr>
              <a:t>outline a strategy by which you would identify </a:t>
            </a:r>
            <a:br>
              <a:rPr lang="en" sz="1800">
                <a:solidFill>
                  <a:srgbClr val="24292E"/>
                </a:solidFill>
              </a:rPr>
            </a:br>
            <a:r>
              <a:rPr lang="en" sz="1800">
                <a:solidFill>
                  <a:srgbClr val="24292E"/>
                </a:solidFill>
              </a:rPr>
              <a:t>which neighborhoods in our city are seeing signs </a:t>
            </a:r>
            <a:br>
              <a:rPr lang="en" sz="1800">
                <a:solidFill>
                  <a:srgbClr val="24292E"/>
                </a:solidFill>
              </a:rPr>
            </a:br>
            <a:r>
              <a:rPr lang="en" sz="1800">
                <a:solidFill>
                  <a:srgbClr val="24292E"/>
                </a:solidFill>
              </a:rPr>
              <a:t>of gentrification.</a:t>
            </a:r>
            <a:endParaRPr sz="1800">
              <a:solidFill>
                <a:srgbClr val="24292E"/>
              </a:solidFill>
            </a:endParaRPr>
          </a:p>
          <a:p>
            <a:pPr indent="0" lvl="0" marL="0" rtl="0" algn="l">
              <a:spcBef>
                <a:spcPts val="1000"/>
              </a:spcBef>
              <a:spcAft>
                <a:spcPts val="0"/>
              </a:spcAft>
              <a:buClr>
                <a:schemeClr val="dk1"/>
              </a:buClr>
              <a:buSzPts val="1100"/>
              <a:buFont typeface="Arial"/>
              <a:buNone/>
            </a:pPr>
            <a:r>
              <a:t/>
            </a:r>
            <a:endParaRPr sz="1800">
              <a:solidFill>
                <a:srgbClr val="24292E"/>
              </a:solidFill>
            </a:endParaRPr>
          </a:p>
          <a:p>
            <a:pPr indent="0" lvl="0" marL="0" rtl="0" algn="l">
              <a:spcBef>
                <a:spcPts val="1000"/>
              </a:spcBef>
              <a:spcAft>
                <a:spcPts val="0"/>
              </a:spcAft>
              <a:buNone/>
            </a:pPr>
            <a:r>
              <a:t/>
            </a:r>
            <a:endParaRPr sz="1800">
              <a:solidFill>
                <a:srgbClr val="24292E"/>
              </a:solidFill>
            </a:endParaRPr>
          </a:p>
          <a:p>
            <a:pPr indent="0" lvl="0" marL="0" rtl="0" algn="l">
              <a:spcBef>
                <a:spcPts val="1000"/>
              </a:spcBef>
              <a:spcAft>
                <a:spcPts val="1000"/>
              </a:spcAft>
              <a:buNone/>
            </a:pPr>
            <a:r>
              <a:t/>
            </a:r>
            <a:endParaRPr sz="3000">
              <a:latin typeface="Roboto Light"/>
              <a:ea typeface="Roboto Light"/>
              <a:cs typeface="Roboto Light"/>
              <a:sym typeface="Roboto Light"/>
            </a:endParaRPr>
          </a:p>
        </p:txBody>
      </p:sp>
      <p:sp>
        <p:nvSpPr>
          <p:cNvPr id="2116" name="Google Shape;2116;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17" name="Google Shape;2117;p145"/>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18" name="Google Shape;2118;p145"/>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13 minutes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115" name="Google Shape;1115;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16" name="Google Shape;1116;p65"/>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117" name="Google Shape;1117;p65"/>
          <p:cNvSpPr/>
          <p:nvPr/>
        </p:nvSpPr>
        <p:spPr>
          <a:xfrm>
            <a:off x="6750" y="0"/>
            <a:ext cx="3117600" cy="5143500"/>
          </a:xfrm>
          <a:prstGeom prst="rect">
            <a:avLst/>
          </a:prstGeom>
          <a:solidFill>
            <a:srgbClr val="000000">
              <a:alpha val="86140"/>
            </a:srgbClr>
          </a:solidFill>
          <a:ln>
            <a:noFill/>
          </a:ln>
        </p:spPr>
        <p:txBody>
          <a:bodyPr anchorCtr="0" anchor="t" bIns="91425" lIns="91425" spcFirstLastPara="1" rIns="91425" wrap="square" tIns="1554475">
            <a:noAutofit/>
          </a:bodyPr>
          <a:lstStyle/>
          <a:p>
            <a:pPr indent="0" lvl="0" marL="0" rtl="0" algn="ctr">
              <a:spcBef>
                <a:spcPts val="0"/>
              </a:spcBef>
              <a:spcAft>
                <a:spcPts val="0"/>
              </a:spcAft>
              <a:buNone/>
            </a:pPr>
            <a:r>
              <a:rPr lang="en" sz="3000">
                <a:solidFill>
                  <a:srgbClr val="FFFFFF"/>
                </a:solidFill>
                <a:latin typeface="Roboto"/>
                <a:ea typeface="Roboto"/>
                <a:cs typeface="Roboto"/>
                <a:sym typeface="Roboto"/>
              </a:rPr>
              <a:t>Perhaps you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are picturing </a:t>
            </a:r>
            <a:br>
              <a:rPr lang="en" sz="3000">
                <a:solidFill>
                  <a:srgbClr val="FFFFFF"/>
                </a:solidFill>
                <a:latin typeface="Roboto"/>
                <a:ea typeface="Roboto"/>
                <a:cs typeface="Roboto"/>
                <a:sym typeface="Roboto"/>
              </a:rPr>
            </a:br>
            <a:r>
              <a:rPr lang="en" sz="3000">
                <a:solidFill>
                  <a:srgbClr val="FFFFFF"/>
                </a:solidFill>
                <a:latin typeface="Roboto"/>
                <a:ea typeface="Roboto"/>
                <a:cs typeface="Roboto"/>
                <a:sym typeface="Roboto"/>
              </a:rPr>
              <a:t>an Excel spreadsheet. </a:t>
            </a:r>
            <a:endParaRPr sz="3000">
              <a:solidFill>
                <a:schemeClr val="accent6"/>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2" name="Shape 2122"/>
        <p:cNvGrpSpPr/>
        <p:nvPr/>
      </p:nvGrpSpPr>
      <p:grpSpPr>
        <a:xfrm>
          <a:off x="0" y="0"/>
          <a:ext cx="0" cy="0"/>
          <a:chOff x="0" y="0"/>
          <a:chExt cx="0" cy="0"/>
        </a:xfrm>
      </p:grpSpPr>
      <p:sp>
        <p:nvSpPr>
          <p:cNvPr id="2123" name="Google Shape;2123;p146"/>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13 minutes</a:t>
            </a:r>
            <a:endParaRPr/>
          </a:p>
        </p:txBody>
      </p:sp>
      <p:sp>
        <p:nvSpPr>
          <p:cNvPr id="2124" name="Google Shape;2124;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5" name="Google Shape;2125;p146"/>
          <p:cNvSpPr txBox="1"/>
          <p:nvPr>
            <p:ph idx="1" type="subTitle"/>
          </p:nvPr>
        </p:nvSpPr>
        <p:spPr>
          <a:xfrm>
            <a:off x="0" y="675975"/>
            <a:ext cx="9144000" cy="2378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Specifically, how would you answer these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Pay special attention to details like:</a:t>
            </a:r>
            <a:endParaRPr/>
          </a:p>
        </p:txBody>
      </p:sp>
      <p:sp>
        <p:nvSpPr>
          <p:cNvPr id="2126" name="Google Shape;2126;p1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Activity: </a:t>
            </a:r>
            <a:r>
              <a:rPr lang="en">
                <a:latin typeface="Roboto Light"/>
                <a:ea typeface="Roboto Light"/>
                <a:cs typeface="Roboto Light"/>
                <a:sym typeface="Roboto Light"/>
              </a:rPr>
              <a:t>Predicting Gentrification</a:t>
            </a:r>
            <a:endParaRPr>
              <a:latin typeface="Roboto Light"/>
              <a:ea typeface="Roboto Light"/>
              <a:cs typeface="Roboto Light"/>
              <a:sym typeface="Roboto Light"/>
            </a:endParaRPr>
          </a:p>
        </p:txBody>
      </p:sp>
      <p:sp>
        <p:nvSpPr>
          <p:cNvPr id="2127" name="Google Shape;2127;p146"/>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28" name="Google Shape;2128;p146"/>
          <p:cNvSpPr/>
          <p:nvPr/>
        </p:nvSpPr>
        <p:spPr>
          <a:xfrm>
            <a:off x="1003925" y="3796800"/>
            <a:ext cx="45525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46"/>
          <p:cNvSpPr txBox="1"/>
          <p:nvPr>
            <p:ph idx="1" type="subTitle"/>
          </p:nvPr>
        </p:nvSpPr>
        <p:spPr>
          <a:xfrm>
            <a:off x="-24600" y="3796875"/>
            <a:ext cx="55809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will you retrieve the data?</a:t>
            </a:r>
            <a:endParaRPr>
              <a:latin typeface="Roboto"/>
              <a:ea typeface="Roboto"/>
              <a:cs typeface="Roboto"/>
              <a:sym typeface="Roboto"/>
            </a:endParaRPr>
          </a:p>
        </p:txBody>
      </p:sp>
      <p:sp>
        <p:nvSpPr>
          <p:cNvPr id="2130" name="Google Shape;2130;p146"/>
          <p:cNvSpPr/>
          <p:nvPr/>
        </p:nvSpPr>
        <p:spPr>
          <a:xfrm>
            <a:off x="1003800" y="4234925"/>
            <a:ext cx="45525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46"/>
          <p:cNvSpPr txBox="1"/>
          <p:nvPr>
            <p:ph idx="2" type="subTitle"/>
          </p:nvPr>
        </p:nvSpPr>
        <p:spPr>
          <a:xfrm>
            <a:off x="0" y="4235050"/>
            <a:ext cx="58527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does your final “story” look like?</a:t>
            </a:r>
            <a:endParaRPr>
              <a:latin typeface="Roboto"/>
              <a:ea typeface="Roboto"/>
              <a:cs typeface="Roboto"/>
              <a:sym typeface="Roboto"/>
            </a:endParaRPr>
          </a:p>
        </p:txBody>
      </p:sp>
      <p:sp>
        <p:nvSpPr>
          <p:cNvPr id="2132" name="Google Shape;2132;p146"/>
          <p:cNvSpPr/>
          <p:nvPr/>
        </p:nvSpPr>
        <p:spPr>
          <a:xfrm>
            <a:off x="1003750" y="3358550"/>
            <a:ext cx="45525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46"/>
          <p:cNvSpPr txBox="1"/>
          <p:nvPr>
            <p:ph idx="3" type="subTitle"/>
          </p:nvPr>
        </p:nvSpPr>
        <p:spPr>
          <a:xfrm>
            <a:off x="0" y="3358675"/>
            <a:ext cx="55032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data will you use to build your model?</a:t>
            </a:r>
            <a:endParaRPr>
              <a:latin typeface="Roboto"/>
              <a:ea typeface="Roboto"/>
              <a:cs typeface="Roboto"/>
              <a:sym typeface="Roboto"/>
            </a:endParaRPr>
          </a:p>
        </p:txBody>
      </p:sp>
      <p:sp>
        <p:nvSpPr>
          <p:cNvPr id="2134" name="Google Shape;2134;p146"/>
          <p:cNvSpPr/>
          <p:nvPr/>
        </p:nvSpPr>
        <p:spPr>
          <a:xfrm>
            <a:off x="1003900" y="20590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46"/>
          <p:cNvSpPr txBox="1"/>
          <p:nvPr>
            <p:ph idx="4" type="subTitle"/>
          </p:nvPr>
        </p:nvSpPr>
        <p:spPr>
          <a:xfrm>
            <a:off x="-24725" y="2059175"/>
            <a:ext cx="9144000" cy="3657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proxies might we use to identify gentrification in non-obvious ways?</a:t>
            </a:r>
            <a:endParaRPr>
              <a:latin typeface="Roboto"/>
              <a:ea typeface="Roboto"/>
              <a:cs typeface="Roboto"/>
              <a:sym typeface="Roboto"/>
            </a:endParaRPr>
          </a:p>
        </p:txBody>
      </p:sp>
      <p:sp>
        <p:nvSpPr>
          <p:cNvPr id="2136" name="Google Shape;2136;p146"/>
          <p:cNvSpPr/>
          <p:nvPr/>
        </p:nvSpPr>
        <p:spPr>
          <a:xfrm>
            <a:off x="1003775" y="24971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46"/>
          <p:cNvSpPr txBox="1"/>
          <p:nvPr>
            <p:ph idx="5" type="subTitle"/>
          </p:nvPr>
        </p:nvSpPr>
        <p:spPr>
          <a:xfrm>
            <a:off x="0" y="24973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might you create a visualization of this data to best “tell the story”? </a:t>
            </a:r>
            <a:endParaRPr>
              <a:latin typeface="Roboto"/>
              <a:ea typeface="Roboto"/>
              <a:cs typeface="Roboto"/>
              <a:sym typeface="Roboto"/>
            </a:endParaRPr>
          </a:p>
        </p:txBody>
      </p:sp>
      <p:sp>
        <p:nvSpPr>
          <p:cNvPr id="2138" name="Google Shape;2138;p146"/>
          <p:cNvSpPr/>
          <p:nvPr/>
        </p:nvSpPr>
        <p:spPr>
          <a:xfrm>
            <a:off x="1003775" y="11826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46"/>
          <p:cNvSpPr txBox="1"/>
          <p:nvPr>
            <p:ph idx="6" type="subTitle"/>
          </p:nvPr>
        </p:nvSpPr>
        <p:spPr>
          <a:xfrm>
            <a:off x="0" y="1182800"/>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observable signs can we detect to suggest gentrification is happening? </a:t>
            </a:r>
            <a:endParaRPr>
              <a:latin typeface="Roboto"/>
              <a:ea typeface="Roboto"/>
              <a:cs typeface="Roboto"/>
              <a:sym typeface="Roboto"/>
            </a:endParaRPr>
          </a:p>
        </p:txBody>
      </p:sp>
      <p:sp>
        <p:nvSpPr>
          <p:cNvPr id="2140" name="Google Shape;2140;p146"/>
          <p:cNvSpPr/>
          <p:nvPr/>
        </p:nvSpPr>
        <p:spPr>
          <a:xfrm>
            <a:off x="1003775" y="16208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46"/>
          <p:cNvSpPr txBox="1"/>
          <p:nvPr>
            <p:ph idx="7" type="subTitle"/>
          </p:nvPr>
        </p:nvSpPr>
        <p:spPr>
          <a:xfrm>
            <a:off x="0" y="1620925"/>
            <a:ext cx="9144000" cy="377100"/>
          </a:xfrm>
          <a:prstGeom prst="rect">
            <a:avLst/>
          </a:prstGeom>
          <a:noFill/>
          <a:ln>
            <a:noFill/>
          </a:ln>
        </p:spPr>
        <p:txBody>
          <a:bodyPr anchorCtr="0" anchor="ctr" bIns="0" lIns="12435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What means can we use to determine how long the trend has been happening?</a:t>
            </a:r>
            <a:endParaRPr>
              <a:latin typeface="Roboto"/>
              <a:ea typeface="Roboto"/>
              <a:cs typeface="Roboto"/>
              <a:sym typeface="Roboto"/>
            </a:endParaRPr>
          </a:p>
        </p:txBody>
      </p:sp>
      <p:pic>
        <p:nvPicPr>
          <p:cNvPr id="2142" name="Google Shape;2142;p146"/>
          <p:cNvPicPr preferRelativeResize="0"/>
          <p:nvPr/>
        </p:nvPicPr>
        <p:blipFill rotWithShape="1">
          <a:blip r:embed="rId3">
            <a:alphaModFix/>
          </a:blip>
          <a:srcRect b="1830" l="0" r="0" t="1830"/>
          <a:stretch/>
        </p:blipFill>
        <p:spPr>
          <a:xfrm>
            <a:off x="429768" y="1185672"/>
            <a:ext cx="475488" cy="361371"/>
          </a:xfrm>
          <a:prstGeom prst="rect">
            <a:avLst/>
          </a:prstGeom>
          <a:noFill/>
          <a:ln>
            <a:noFill/>
          </a:ln>
        </p:spPr>
      </p:pic>
      <p:pic>
        <p:nvPicPr>
          <p:cNvPr id="2143" name="Google Shape;2143;p146"/>
          <p:cNvPicPr preferRelativeResize="0"/>
          <p:nvPr/>
        </p:nvPicPr>
        <p:blipFill rotWithShape="1">
          <a:blip r:embed="rId3">
            <a:alphaModFix/>
          </a:blip>
          <a:srcRect b="1830" l="0" r="0" t="1830"/>
          <a:stretch/>
        </p:blipFill>
        <p:spPr>
          <a:xfrm>
            <a:off x="429768" y="1633728"/>
            <a:ext cx="475488" cy="361371"/>
          </a:xfrm>
          <a:prstGeom prst="rect">
            <a:avLst/>
          </a:prstGeom>
          <a:noFill/>
          <a:ln>
            <a:noFill/>
          </a:ln>
        </p:spPr>
      </p:pic>
      <p:pic>
        <p:nvPicPr>
          <p:cNvPr id="2144" name="Google Shape;2144;p146"/>
          <p:cNvPicPr preferRelativeResize="0"/>
          <p:nvPr/>
        </p:nvPicPr>
        <p:blipFill rotWithShape="1">
          <a:blip r:embed="rId3">
            <a:alphaModFix/>
          </a:blip>
          <a:srcRect b="1830" l="0" r="0" t="1830"/>
          <a:stretch/>
        </p:blipFill>
        <p:spPr>
          <a:xfrm>
            <a:off x="429768" y="2053047"/>
            <a:ext cx="475488" cy="361371"/>
          </a:xfrm>
          <a:prstGeom prst="rect">
            <a:avLst/>
          </a:prstGeom>
          <a:noFill/>
          <a:ln>
            <a:noFill/>
          </a:ln>
        </p:spPr>
      </p:pic>
      <p:pic>
        <p:nvPicPr>
          <p:cNvPr id="2145" name="Google Shape;2145;p146"/>
          <p:cNvPicPr preferRelativeResize="0"/>
          <p:nvPr/>
        </p:nvPicPr>
        <p:blipFill rotWithShape="1">
          <a:blip r:embed="rId3">
            <a:alphaModFix/>
          </a:blip>
          <a:srcRect b="1830" l="0" r="0" t="1830"/>
          <a:stretch/>
        </p:blipFill>
        <p:spPr>
          <a:xfrm>
            <a:off x="429768" y="2501103"/>
            <a:ext cx="475488" cy="361371"/>
          </a:xfrm>
          <a:prstGeom prst="rect">
            <a:avLst/>
          </a:prstGeom>
          <a:noFill/>
          <a:ln>
            <a:noFill/>
          </a:ln>
        </p:spPr>
      </p:pic>
      <p:pic>
        <p:nvPicPr>
          <p:cNvPr id="2146" name="Google Shape;2146;p146"/>
          <p:cNvPicPr preferRelativeResize="0"/>
          <p:nvPr/>
        </p:nvPicPr>
        <p:blipFill rotWithShape="1">
          <a:blip r:embed="rId4">
            <a:alphaModFix/>
          </a:blip>
          <a:srcRect b="1037" l="0" r="0" t="1047"/>
          <a:stretch/>
        </p:blipFill>
        <p:spPr>
          <a:xfrm>
            <a:off x="429768" y="3361944"/>
            <a:ext cx="475488" cy="361371"/>
          </a:xfrm>
          <a:prstGeom prst="rect">
            <a:avLst/>
          </a:prstGeom>
          <a:noFill/>
          <a:ln>
            <a:noFill/>
          </a:ln>
        </p:spPr>
      </p:pic>
      <p:pic>
        <p:nvPicPr>
          <p:cNvPr id="2147" name="Google Shape;2147;p146"/>
          <p:cNvPicPr preferRelativeResize="0"/>
          <p:nvPr/>
        </p:nvPicPr>
        <p:blipFill rotWithShape="1">
          <a:blip r:embed="rId5">
            <a:alphaModFix/>
          </a:blip>
          <a:srcRect b="1037" l="0" r="0" t="1047"/>
          <a:stretch/>
        </p:blipFill>
        <p:spPr>
          <a:xfrm>
            <a:off x="429768" y="3800856"/>
            <a:ext cx="475488" cy="361371"/>
          </a:xfrm>
          <a:prstGeom prst="rect">
            <a:avLst/>
          </a:prstGeom>
          <a:noFill/>
          <a:ln>
            <a:noFill/>
          </a:ln>
        </p:spPr>
      </p:pic>
      <p:pic>
        <p:nvPicPr>
          <p:cNvPr id="2148" name="Google Shape;2148;p146"/>
          <p:cNvPicPr preferRelativeResize="0"/>
          <p:nvPr/>
        </p:nvPicPr>
        <p:blipFill rotWithShape="1">
          <a:blip r:embed="rId6">
            <a:alphaModFix/>
          </a:blip>
          <a:srcRect b="1037" l="0" r="0" t="1047"/>
          <a:stretch/>
        </p:blipFill>
        <p:spPr>
          <a:xfrm>
            <a:off x="429768" y="4238463"/>
            <a:ext cx="475488" cy="36137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2" name="Shape 2152"/>
        <p:cNvGrpSpPr/>
        <p:nvPr/>
      </p:nvGrpSpPr>
      <p:grpSpPr>
        <a:xfrm>
          <a:off x="0" y="0"/>
          <a:ext cx="0" cy="0"/>
          <a:chOff x="0" y="0"/>
          <a:chExt cx="0" cy="0"/>
        </a:xfrm>
      </p:grpSpPr>
      <p:sp>
        <p:nvSpPr>
          <p:cNvPr id="2153" name="Google Shape;2153;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4" name="Google Shape;2154;p14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8" name="Shape 2158"/>
        <p:cNvGrpSpPr/>
        <p:nvPr/>
      </p:nvGrpSpPr>
      <p:grpSpPr>
        <a:xfrm>
          <a:off x="0" y="0"/>
          <a:ext cx="0" cy="0"/>
          <a:chOff x="0" y="0"/>
          <a:chExt cx="0" cy="0"/>
        </a:xfrm>
      </p:grpSpPr>
      <p:sp>
        <p:nvSpPr>
          <p:cNvPr id="2159" name="Google Shape;2159;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0" name="Google Shape;2160;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1" name="Google Shape;2161;p14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Homework: </a:t>
            </a:r>
            <a:br>
              <a:rPr b="1" lang="en" sz="3000"/>
            </a:br>
            <a:r>
              <a:rPr lang="en" sz="3000">
                <a:latin typeface="Roboto Light"/>
                <a:ea typeface="Roboto Light"/>
                <a:cs typeface="Roboto Light"/>
                <a:sym typeface="Roboto Light"/>
              </a:rPr>
              <a:t>Kickstart My Chart</a:t>
            </a:r>
            <a:endParaRPr sz="3000">
              <a:latin typeface="Roboto Light"/>
              <a:ea typeface="Roboto Light"/>
              <a:cs typeface="Roboto Light"/>
              <a:sym typeface="Roboto Light"/>
            </a:endParaRPr>
          </a:p>
          <a:p>
            <a:pPr indent="0" lvl="0" marL="0" rtl="0" algn="ctr">
              <a:spcBef>
                <a:spcPts val="1000"/>
              </a:spcBef>
              <a:spcAft>
                <a:spcPts val="1000"/>
              </a:spcAft>
              <a:buNone/>
            </a:pPr>
            <a:r>
              <a:t/>
            </a:r>
            <a:endParaRPr b="1" sz="18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5" name="Shape 2165"/>
        <p:cNvGrpSpPr/>
        <p:nvPr/>
      </p:nvGrpSpPr>
      <p:grpSpPr>
        <a:xfrm>
          <a:off x="0" y="0"/>
          <a:ext cx="0" cy="0"/>
          <a:chOff x="0" y="0"/>
          <a:chExt cx="0" cy="0"/>
        </a:xfrm>
      </p:grpSpPr>
      <p:sp>
        <p:nvSpPr>
          <p:cNvPr id="2166" name="Google Shape;2166;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Prepare for Next Class</a:t>
            </a:r>
            <a:endParaRPr/>
          </a:p>
        </p:txBody>
      </p:sp>
      <p:sp>
        <p:nvSpPr>
          <p:cNvPr id="2167" name="Google Shape;2167;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8" name="Google Shape;2168;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69" name="Google Shape;2169;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By Next Class:</a:t>
            </a:r>
            <a:endParaRPr/>
          </a:p>
        </p:txBody>
      </p:sp>
      <p:sp>
        <p:nvSpPr>
          <p:cNvPr id="2170" name="Google Shape;2170;p149"/>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Make certain that you have Microsoft Excel installed.</a:t>
            </a:r>
            <a:endParaRPr sz="1600"/>
          </a:p>
        </p:txBody>
      </p:sp>
      <p:sp>
        <p:nvSpPr>
          <p:cNvPr id="2171" name="Google Shape;2171;p149"/>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Make certain that you have Slack installed and are actively looking at it.</a:t>
            </a:r>
            <a:endParaRPr sz="1600"/>
          </a:p>
        </p:txBody>
      </p:sp>
      <p:sp>
        <p:nvSpPr>
          <p:cNvPr id="2172" name="Google Shape;2172;p149"/>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Figure out where the Git repository for our class is.</a:t>
            </a:r>
            <a:endParaRPr sz="1600"/>
          </a:p>
        </p:txBody>
      </p:sp>
      <p:sp>
        <p:nvSpPr>
          <p:cNvPr id="2173" name="Google Shape;2173;p149"/>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Figure out where class videos will be posted.</a:t>
            </a:r>
            <a:endParaRPr sz="16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sp>
        <p:nvSpPr>
          <p:cNvPr id="2178" name="Google Shape;2178;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79" name="Google Shape;2179;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180" name="Google Shape;2180;p15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